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3" r:id="rId6"/>
    <p:sldId id="266" r:id="rId7"/>
    <p:sldId id="268" r:id="rId8"/>
    <p:sldId id="273" r:id="rId9"/>
    <p:sldId id="274" r:id="rId10"/>
    <p:sldId id="271" r:id="rId11"/>
    <p:sldId id="272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E88"/>
    <a:srgbClr val="001489"/>
    <a:srgbClr val="27389B"/>
    <a:srgbClr val="263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21" autoAdjust="0"/>
  </p:normalViewPr>
  <p:slideViewPr>
    <p:cSldViewPr snapToGrid="0">
      <p:cViewPr varScale="1">
        <p:scale>
          <a:sx n="102" d="100"/>
          <a:sy n="102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A48E7-1B0C-466C-AD90-62E74CB84ABB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9637-768D-4DC5-A194-8257A18E9BC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664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2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058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360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b="0" i="0" u="none" strike="noStrike" cap="none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041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b="0" i="0" u="none" strike="noStrike" cap="none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75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981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2642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39637-768D-4DC5-A194-8257A18E9BCC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25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402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7" name="Google Shape;385;p29" descr="Evro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290" y="-17417"/>
            <a:ext cx="1220329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86;p29"/>
          <p:cNvSpPr/>
          <p:nvPr userDrawn="1"/>
        </p:nvSpPr>
        <p:spPr>
          <a:xfrm>
            <a:off x="-29753" y="-17417"/>
            <a:ext cx="12221753" cy="6902870"/>
          </a:xfrm>
          <a:prstGeom prst="rect">
            <a:avLst/>
          </a:prstGeom>
          <a:gradFill>
            <a:gsLst>
              <a:gs pos="0">
                <a:srgbClr val="001489">
                  <a:alpha val="0"/>
                </a:srgbClr>
              </a:gs>
              <a:gs pos="100000">
                <a:srgbClr val="001489">
                  <a:alpha val="76470"/>
                </a:srgbClr>
              </a:gs>
            </a:gsLst>
            <a:lin ang="418699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87;p29" descr="Picture 7"/>
          <p:cNvPicPr preferRelativeResize="0"/>
          <p:nvPr userDrawn="1"/>
        </p:nvPicPr>
        <p:blipFill rotWithShape="1">
          <a:blip r:embed="rId3">
            <a:alphaModFix amt="46528"/>
          </a:blip>
          <a:srcRect t="16562" r="37839" b="9500"/>
          <a:stretch/>
        </p:blipFill>
        <p:spPr>
          <a:xfrm>
            <a:off x="7582922" y="-17417"/>
            <a:ext cx="4613854" cy="620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90;p29" title="band.png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9753" y="5114564"/>
            <a:ext cx="12247391" cy="1797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19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375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5087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2860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103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031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579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6" name="Google Shape;390;p29" title="band.pn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90" y="5127153"/>
            <a:ext cx="12231670" cy="180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38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63" y="0"/>
            <a:ext cx="10515600" cy="1080000"/>
          </a:xfrm>
        </p:spPr>
        <p:txBody>
          <a:bodyPr>
            <a:normAutofit/>
          </a:bodyPr>
          <a:lstStyle>
            <a:lvl1pPr>
              <a:defRPr lang="bg-BG" sz="2400" b="1" i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-52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-52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-52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-52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-52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Google Shape;145;p17"/>
          <p:cNvSpPr txBox="1"/>
          <p:nvPr userDrawn="1"/>
        </p:nvSpPr>
        <p:spPr>
          <a:xfrm>
            <a:off x="333375" y="6218713"/>
            <a:ext cx="11534775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472"/>
              <a:buFont typeface="Arial"/>
              <a:buNone/>
            </a:pPr>
            <a:r>
              <a:rPr lang="en-US" sz="1500" b="1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Montserrat Medium"/>
                <a:cs typeface="Montserrat Medium"/>
                <a:sym typeface="Montserrat Medium"/>
              </a:rPr>
              <a:t>evroto.bg</a:t>
            </a:r>
            <a:endParaRPr sz="1500" b="1" u="none" strike="noStrike" cap="none" dirty="0">
              <a:solidFill>
                <a:schemeClr val="bg1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09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0" y="0"/>
            <a:ext cx="12220750" cy="6867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708" y="1825625"/>
            <a:ext cx="527709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-52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-52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-52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-52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-52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8" name="Google Shape;96;p15" descr="Image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28750" y="-1"/>
            <a:ext cx="68983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5;p17"/>
          <p:cNvSpPr txBox="1"/>
          <p:nvPr userDrawn="1"/>
        </p:nvSpPr>
        <p:spPr>
          <a:xfrm>
            <a:off x="333375" y="6218713"/>
            <a:ext cx="11534775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472"/>
              <a:buFont typeface="Arial"/>
              <a:buNone/>
            </a:pPr>
            <a:r>
              <a:rPr lang="en-US" sz="1500" b="1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Medium"/>
                <a:cs typeface="Montserrat Medium"/>
                <a:sym typeface="Montserrat Medium"/>
              </a:rPr>
              <a:t>evroto.bg</a:t>
            </a:r>
            <a:endParaRPr sz="1500" b="1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11020425" cy="108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bg-BG" sz="2400" b="1" i="1">
                <a:solidFill>
                  <a:srgbClr val="00148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9346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0" y="0"/>
            <a:ext cx="12220750" cy="6867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858" y="1825625"/>
            <a:ext cx="52539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8" name="Google Shape;96;p15" descr="Image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28750" y="-1"/>
            <a:ext cx="68983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5;p17"/>
          <p:cNvSpPr txBox="1"/>
          <p:nvPr userDrawn="1"/>
        </p:nvSpPr>
        <p:spPr>
          <a:xfrm>
            <a:off x="333375" y="6218713"/>
            <a:ext cx="11534775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472"/>
              <a:buFont typeface="Arial"/>
              <a:buNone/>
            </a:pPr>
            <a:r>
              <a:rPr lang="en-US" sz="1500" b="1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Medium"/>
                <a:cs typeface="Montserrat Medium"/>
                <a:sym typeface="Montserrat Medium"/>
              </a:rPr>
              <a:t>evroto.bg</a:t>
            </a:r>
            <a:endParaRPr sz="1500" b="1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11020425" cy="108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bg-BG" sz="2400" b="1" i="1">
                <a:solidFill>
                  <a:srgbClr val="00148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bg-BG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22" y="4420623"/>
            <a:ext cx="4291956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63" y="0"/>
            <a:ext cx="10515600" cy="1080000"/>
          </a:xfrm>
        </p:spPr>
        <p:txBody>
          <a:bodyPr>
            <a:normAutofit/>
          </a:bodyPr>
          <a:lstStyle>
            <a:lvl1pPr>
              <a:defRPr lang="bg-BG" sz="2400" b="1" i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Google Shape;145;p17"/>
          <p:cNvSpPr txBox="1"/>
          <p:nvPr userDrawn="1"/>
        </p:nvSpPr>
        <p:spPr>
          <a:xfrm>
            <a:off x="333375" y="6218713"/>
            <a:ext cx="11534775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472"/>
              <a:buFont typeface="Arial"/>
              <a:buNone/>
            </a:pPr>
            <a:r>
              <a:rPr lang="en-US" sz="1500" b="1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Montserrat Medium"/>
                <a:cs typeface="Montserrat Medium"/>
                <a:sym typeface="Montserrat Medium"/>
              </a:rPr>
              <a:t>evroto.bg</a:t>
            </a:r>
            <a:endParaRPr sz="1500" b="1" u="none" strike="noStrike" cap="none" dirty="0">
              <a:solidFill>
                <a:schemeClr val="bg1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52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331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0971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298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A831-D9CA-4CD3-84CA-42426150367C}" type="datetimeFigureOut">
              <a:rPr lang="bg-BG" smtClean="0"/>
              <a:t>05.09.2025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640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Black" panose="020B0A02040204020203" pitchFamily="34" charset="0"/>
              </a:rPr>
              <a:t>Въвеждане на еврото в Република България</a:t>
            </a:r>
            <a:endParaRPr lang="bg-BG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Ключови моменти</a:t>
            </a:r>
            <a:endParaRPr lang="bg-BG" dirty="0"/>
          </a:p>
        </p:txBody>
      </p:sp>
      <p:sp>
        <p:nvSpPr>
          <p:cNvPr id="5" name="Google Shape;330;p28"/>
          <p:cNvSpPr txBox="1"/>
          <p:nvPr/>
        </p:nvSpPr>
        <p:spPr>
          <a:xfrm>
            <a:off x="694167" y="1383075"/>
            <a:ext cx="1588486" cy="104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1200"/>
              <a:buFont typeface="Montserrat ExtraBold"/>
              <a:buNone/>
            </a:pPr>
            <a:r>
              <a:rPr lang="bg-BG" sz="1200" b="1" i="1" u="none" strike="noStrike" cap="none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8 август 2025 г. </a:t>
            </a:r>
            <a:r>
              <a:rPr lang="bg-BG" sz="1200" b="0" i="1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bg-BG" sz="1200" b="0" i="0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bg-BG" sz="1200" b="0" i="0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Започва периодът на двойно обозначаване на цените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6" name="Google Shape;331;p28"/>
          <p:cNvSpPr txBox="1"/>
          <p:nvPr/>
        </p:nvSpPr>
        <p:spPr>
          <a:xfrm>
            <a:off x="774115" y="4841002"/>
            <a:ext cx="1797051" cy="104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Администрацията финализира адаптацията на информационните системи към еврото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7" name="Google Shape;332;p28"/>
          <p:cNvSpPr/>
          <p:nvPr/>
        </p:nvSpPr>
        <p:spPr>
          <a:xfrm>
            <a:off x="6562483" y="3658963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33;p28"/>
          <p:cNvSpPr/>
          <p:nvPr/>
        </p:nvSpPr>
        <p:spPr>
          <a:xfrm>
            <a:off x="358616" y="1566998"/>
            <a:ext cx="216001" cy="216001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4;p28"/>
          <p:cNvSpPr txBox="1"/>
          <p:nvPr/>
        </p:nvSpPr>
        <p:spPr>
          <a:xfrm>
            <a:off x="2310984" y="2653991"/>
            <a:ext cx="167274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Снабдяват се банките, пощите и търговците с банкноти и монети в евро 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0" name="Google Shape;335;p28"/>
          <p:cNvSpPr txBox="1"/>
          <p:nvPr/>
        </p:nvSpPr>
        <p:spPr>
          <a:xfrm>
            <a:off x="4383515" y="4943498"/>
            <a:ext cx="1713231" cy="104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Продават се стартови комплекти с </a:t>
            </a:r>
            <a:r>
              <a:rPr lang="bg-BG" sz="1200" b="0" i="0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евромонети</a:t>
            </a: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с българска национална страна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36;p28"/>
          <p:cNvSpPr txBox="1"/>
          <p:nvPr/>
        </p:nvSpPr>
        <p:spPr>
          <a:xfrm>
            <a:off x="9579364" y="2753702"/>
            <a:ext cx="1819348" cy="85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Банките и пощите продължават да обменят, но могат да въведат такса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2" name="Google Shape;337;p28"/>
          <p:cNvSpPr txBox="1"/>
          <p:nvPr/>
        </p:nvSpPr>
        <p:spPr>
          <a:xfrm>
            <a:off x="10073007" y="5326025"/>
            <a:ext cx="1794511" cy="104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1200"/>
              <a:buFont typeface="Montserrat ExtraBold"/>
              <a:buNone/>
            </a:pPr>
            <a:r>
              <a:rPr lang="bg-BG" sz="1200" b="1" i="1" u="none" strike="noStrike" cap="none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8 август 2026 </a:t>
            </a:r>
            <a:r>
              <a:rPr lang="bg-BG" sz="1200" b="1" i="0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br>
              <a:rPr lang="bg-BG" sz="1200" b="1" i="0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Приключва периодът на двойно обозначаване на цените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3" name="Google Shape;338;p28"/>
          <p:cNvSpPr/>
          <p:nvPr/>
        </p:nvSpPr>
        <p:spPr>
          <a:xfrm>
            <a:off x="11290711" y="5011675"/>
            <a:ext cx="216001" cy="216001"/>
          </a:xfrm>
          <a:prstGeom prst="ellipse">
            <a:avLst/>
          </a:prstGeom>
          <a:solidFill>
            <a:srgbClr val="3135A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342;p28"/>
          <p:cNvCxnSpPr>
            <a:stCxn id="30" idx="3"/>
            <a:endCxn id="29" idx="1"/>
          </p:cNvCxnSpPr>
          <p:nvPr/>
        </p:nvCxnSpPr>
        <p:spPr>
          <a:xfrm>
            <a:off x="1895383" y="3714806"/>
            <a:ext cx="457616" cy="58258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343;p28"/>
          <p:cNvSpPr/>
          <p:nvPr/>
        </p:nvSpPr>
        <p:spPr>
          <a:xfrm>
            <a:off x="1211383" y="4235257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44;p28"/>
          <p:cNvSpPr/>
          <p:nvPr/>
        </p:nvSpPr>
        <p:spPr>
          <a:xfrm>
            <a:off x="2928998" y="3658963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45;p28"/>
          <p:cNvSpPr/>
          <p:nvPr/>
        </p:nvSpPr>
        <p:spPr>
          <a:xfrm>
            <a:off x="4651895" y="4235257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346;p28"/>
          <p:cNvCxnSpPr>
            <a:stCxn id="27" idx="1"/>
            <a:endCxn id="26" idx="3"/>
          </p:cNvCxnSpPr>
          <p:nvPr/>
        </p:nvCxnSpPr>
        <p:spPr>
          <a:xfrm>
            <a:off x="5335895" y="3714806"/>
            <a:ext cx="650588" cy="58258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347;p28"/>
          <p:cNvCxnSpPr>
            <a:stCxn id="27" idx="3"/>
            <a:endCxn id="29" idx="3"/>
          </p:cNvCxnSpPr>
          <p:nvPr/>
        </p:nvCxnSpPr>
        <p:spPr>
          <a:xfrm rot="10800000" flipV="1">
            <a:off x="3612999" y="3714806"/>
            <a:ext cx="462896" cy="58258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350;p28"/>
          <p:cNvCxnSpPr>
            <a:stCxn id="13" idx="0"/>
            <a:endCxn id="21" idx="3"/>
          </p:cNvCxnSpPr>
          <p:nvPr/>
        </p:nvCxnSpPr>
        <p:spPr>
          <a:xfrm rot="16200000" flipV="1">
            <a:off x="10871258" y="4484221"/>
            <a:ext cx="714285" cy="340624"/>
          </a:xfrm>
          <a:prstGeom prst="bentConnector2">
            <a:avLst/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351;p28"/>
          <p:cNvSpPr txBox="1"/>
          <p:nvPr/>
        </p:nvSpPr>
        <p:spPr>
          <a:xfrm>
            <a:off x="9798088" y="4052860"/>
            <a:ext cx="1260000" cy="489060"/>
          </a:xfrm>
          <a:prstGeom prst="roundRect">
            <a:avLst/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1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юли</a:t>
            </a: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/>
            </a:r>
            <a:b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</a:b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2026</a:t>
            </a:r>
            <a:endParaRPr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cxnSp>
        <p:nvCxnSpPr>
          <p:cNvPr id="22" name="Google Shape;353;p28"/>
          <p:cNvCxnSpPr>
            <a:stCxn id="23" idx="4"/>
            <a:endCxn id="21" idx="0"/>
          </p:cNvCxnSpPr>
          <p:nvPr/>
        </p:nvCxnSpPr>
        <p:spPr>
          <a:xfrm>
            <a:off x="10423126" y="3766964"/>
            <a:ext cx="4962" cy="285896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354;p28"/>
          <p:cNvSpPr/>
          <p:nvPr/>
        </p:nvSpPr>
        <p:spPr>
          <a:xfrm>
            <a:off x="10369125" y="3658963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58;p28"/>
          <p:cNvSpPr txBox="1"/>
          <p:nvPr/>
        </p:nvSpPr>
        <p:spPr>
          <a:xfrm>
            <a:off x="8004307" y="4834356"/>
            <a:ext cx="1588485" cy="85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Приключва периодът на двойно обращение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59;p28"/>
          <p:cNvSpPr txBox="1"/>
          <p:nvPr/>
        </p:nvSpPr>
        <p:spPr>
          <a:xfrm>
            <a:off x="5762109" y="3169561"/>
            <a:ext cx="170874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ExtraBold"/>
              <a:buNone/>
            </a:pPr>
            <a:r>
              <a:rPr lang="en-US" sz="1100" b="1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ВЪВЕЖДАНЕ НА ЕВРОТО</a:t>
            </a:r>
            <a:endParaRPr sz="1400" b="1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6" name="Google Shape;363;p28"/>
          <p:cNvSpPr/>
          <p:nvPr/>
        </p:nvSpPr>
        <p:spPr>
          <a:xfrm flipH="1">
            <a:off x="5986483" y="4027390"/>
            <a:ext cx="1260000" cy="540000"/>
          </a:xfrm>
          <a:prstGeom prst="roundRect">
            <a:avLst>
              <a:gd name="adj" fmla="val 16667"/>
            </a:avLst>
          </a:prstGeom>
          <a:solidFill>
            <a:srgbClr val="D7BE7C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bg-BG" sz="1200" b="1" i="1" dirty="0">
                <a:solidFill>
                  <a:srgbClr val="001489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1 януари </a:t>
            </a:r>
            <a:br>
              <a:rPr lang="bg-BG" sz="1200" b="1" i="1" dirty="0">
                <a:solidFill>
                  <a:srgbClr val="001489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</a:br>
            <a:r>
              <a:rPr lang="bg-BG" sz="1200" b="1" i="1" dirty="0" smtClean="0">
                <a:solidFill>
                  <a:srgbClr val="001489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2026</a:t>
            </a:r>
            <a:endParaRPr lang="bg-BG" sz="1200" b="1" dirty="0">
              <a:solidFill>
                <a:srgbClr val="00148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Google Shape;365;p28"/>
          <p:cNvSpPr/>
          <p:nvPr/>
        </p:nvSpPr>
        <p:spPr>
          <a:xfrm flipH="1">
            <a:off x="4075895" y="3444806"/>
            <a:ext cx="1260000" cy="540000"/>
          </a:xfrm>
          <a:prstGeom prst="roundRect">
            <a:avLst>
              <a:gd name="adj" fmla="val 16667"/>
            </a:avLst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0" rIns="36000" bIns="36000" anchor="ctr" anchorCtr="0">
            <a:no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bg-BG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1 декември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2025</a:t>
            </a:r>
            <a:endParaRPr lang="bg-BG"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sp>
        <p:nvSpPr>
          <p:cNvPr id="28" name="Google Shape;368;p28"/>
          <p:cNvSpPr txBox="1"/>
          <p:nvPr/>
        </p:nvSpPr>
        <p:spPr>
          <a:xfrm>
            <a:off x="7839841" y="3470276"/>
            <a:ext cx="1260000" cy="489060"/>
          </a:xfrm>
          <a:prstGeom prst="roundRect">
            <a:avLst/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en-US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31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януари</a:t>
            </a:r>
            <a:b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</a:b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2026</a:t>
            </a:r>
            <a:endParaRPr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sp>
        <p:nvSpPr>
          <p:cNvPr id="29" name="Google Shape;370;p28"/>
          <p:cNvSpPr txBox="1"/>
          <p:nvPr/>
        </p:nvSpPr>
        <p:spPr>
          <a:xfrm>
            <a:off x="2352999" y="4052860"/>
            <a:ext cx="1260000" cy="489060"/>
          </a:xfrm>
          <a:prstGeom prst="roundRect">
            <a:avLst/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en-US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1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ноември</a:t>
            </a:r>
          </a:p>
          <a:p>
            <a:pPr algn="ctr">
              <a:buClr>
                <a:srgbClr val="FFFFFF"/>
              </a:buClr>
              <a:buSzPts val="1200"/>
            </a:pP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2025</a:t>
            </a:r>
            <a:endParaRPr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sp>
        <p:nvSpPr>
          <p:cNvPr id="30" name="Google Shape;372;p28"/>
          <p:cNvSpPr txBox="1"/>
          <p:nvPr/>
        </p:nvSpPr>
        <p:spPr>
          <a:xfrm>
            <a:off x="635383" y="3470276"/>
            <a:ext cx="1260000" cy="489060"/>
          </a:xfrm>
          <a:prstGeom prst="roundRect">
            <a:avLst/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Bold"/>
              <a:buNone/>
            </a:pPr>
            <a:r>
              <a:rPr lang="en-US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30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септември</a:t>
            </a:r>
            <a:b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</a:b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2025</a:t>
            </a:r>
            <a:endParaRPr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pic>
        <p:nvPicPr>
          <p:cNvPr id="31" name="Google Shape;374;p2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41" y="4404600"/>
            <a:ext cx="458647" cy="48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75;p2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0481" y="2197908"/>
            <a:ext cx="410776" cy="41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76;p2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942" y="4404600"/>
            <a:ext cx="410776" cy="4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77;p28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4307" y="4404600"/>
            <a:ext cx="423881" cy="42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78;p28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49477" y="2237416"/>
            <a:ext cx="509800" cy="481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traight Connector 35"/>
          <p:cNvCxnSpPr>
            <a:stCxn id="16" idx="4"/>
            <a:endCxn id="29" idx="0"/>
          </p:cNvCxnSpPr>
          <p:nvPr/>
        </p:nvCxnSpPr>
        <p:spPr>
          <a:xfrm>
            <a:off x="2982999" y="3766964"/>
            <a:ext cx="0" cy="28589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2"/>
            <a:endCxn id="17" idx="0"/>
          </p:cNvCxnSpPr>
          <p:nvPr/>
        </p:nvCxnSpPr>
        <p:spPr>
          <a:xfrm>
            <a:off x="4705895" y="3984806"/>
            <a:ext cx="1" cy="25045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6" idx="1"/>
            <a:endCxn id="28" idx="1"/>
          </p:cNvCxnSpPr>
          <p:nvPr/>
        </p:nvCxnSpPr>
        <p:spPr>
          <a:xfrm flipV="1">
            <a:off x="7246483" y="3714806"/>
            <a:ext cx="593358" cy="582584"/>
          </a:xfrm>
          <a:prstGeom prst="bentConnector3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oogle Shape;347;p28"/>
          <p:cNvCxnSpPr>
            <a:stCxn id="21" idx="1"/>
            <a:endCxn id="28" idx="3"/>
          </p:cNvCxnSpPr>
          <p:nvPr/>
        </p:nvCxnSpPr>
        <p:spPr>
          <a:xfrm rot="10800000">
            <a:off x="9099842" y="3714806"/>
            <a:ext cx="698247" cy="58258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353;p28"/>
          <p:cNvCxnSpPr>
            <a:stCxn id="7" idx="4"/>
            <a:endCxn id="26" idx="0"/>
          </p:cNvCxnSpPr>
          <p:nvPr/>
        </p:nvCxnSpPr>
        <p:spPr>
          <a:xfrm flipH="1">
            <a:off x="6616483" y="3766964"/>
            <a:ext cx="1" cy="26042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41" name="Straight Connector 40"/>
          <p:cNvCxnSpPr>
            <a:stCxn id="30" idx="2"/>
            <a:endCxn id="15" idx="0"/>
          </p:cNvCxnSpPr>
          <p:nvPr/>
        </p:nvCxnSpPr>
        <p:spPr>
          <a:xfrm>
            <a:off x="1265383" y="3959336"/>
            <a:ext cx="1" cy="2759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30" idx="1"/>
          </p:cNvCxnSpPr>
          <p:nvPr/>
        </p:nvCxnSpPr>
        <p:spPr>
          <a:xfrm rot="16200000" flipH="1">
            <a:off x="-404544" y="2674878"/>
            <a:ext cx="1911089" cy="168765"/>
          </a:xfrm>
          <a:prstGeom prst="bentConnector2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345;p28"/>
          <p:cNvSpPr/>
          <p:nvPr/>
        </p:nvSpPr>
        <p:spPr>
          <a:xfrm>
            <a:off x="8415841" y="4235257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" name="Straight Connector 43"/>
          <p:cNvCxnSpPr>
            <a:stCxn id="28" idx="2"/>
            <a:endCxn id="43" idx="0"/>
          </p:cNvCxnSpPr>
          <p:nvPr/>
        </p:nvCxnSpPr>
        <p:spPr>
          <a:xfrm>
            <a:off x="8469841" y="3959336"/>
            <a:ext cx="1" cy="2759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223;p21"/>
          <p:cNvSpPr/>
          <p:nvPr/>
        </p:nvSpPr>
        <p:spPr>
          <a:xfrm rot="5400000">
            <a:off x="6431161" y="2766759"/>
            <a:ext cx="365637" cy="43996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361;p28"/>
          <p:cNvSpPr txBox="1"/>
          <p:nvPr/>
        </p:nvSpPr>
        <p:spPr>
          <a:xfrm>
            <a:off x="5397353" y="426738"/>
            <a:ext cx="2628000" cy="2556000"/>
          </a:xfrm>
          <a:prstGeom prst="roundRect">
            <a:avLst>
              <a:gd name="adj" fmla="val 2955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108000" tIns="45700" rIns="45700" bIns="45700" anchor="t" anchorCtr="0">
            <a:spAutoFit/>
          </a:bodyPr>
          <a:lstStyle/>
          <a:p>
            <a:pPr marL="0" marR="0" lvl="0" indent="0" algn="l" rtl="0">
              <a:spcAft>
                <a:spcPts val="600"/>
              </a:spcAft>
              <a:buClr>
                <a:srgbClr val="FFFFFF"/>
              </a:buClr>
              <a:buSzPts val="1100"/>
              <a:buFont typeface="Montserrat ExtraBold"/>
              <a:buNone/>
            </a:pPr>
            <a:r>
              <a:rPr lang="bg-BG" sz="11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Еврото става официална парична единица на Република България</a:t>
            </a:r>
            <a:endParaRPr lang="bg-BG" sz="1100" b="1" i="0" u="none" strike="noStrike" cap="none" dirty="0" smtClean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171450" marR="0" lvl="0" indent="-171450" algn="l" rtl="0">
              <a:spcAft>
                <a:spcPts val="60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bg-BG" sz="11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Сметките на гражданите се </a:t>
            </a:r>
            <a:r>
              <a:rPr lang="bg-BG" sz="1100" b="0" i="0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превалутират</a:t>
            </a:r>
            <a:r>
              <a:rPr lang="bg-BG" sz="11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от левове в евро автоматично и безплатно;</a:t>
            </a:r>
            <a:endParaRPr lang="bg-BG" sz="1100" b="0" i="0" u="none" strike="noStrike" cap="none" dirty="0" smtClean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171450" marR="0" lvl="0" indent="-171450" algn="l" rtl="0">
              <a:spcAft>
                <a:spcPts val="60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bg-BG" sz="11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Започва периодът на двойно обращение;</a:t>
            </a:r>
            <a:endParaRPr lang="bg-BG" sz="1100" b="0" i="0" u="none" strike="noStrike" cap="none" dirty="0" smtClean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171450" marR="0" lvl="0" indent="-171450" algn="l" rtl="0">
              <a:spcAft>
                <a:spcPts val="60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bg-BG" sz="11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БНБ, търговските банки и пощите обменят безплатно банкноти и монети от левове в евро.</a:t>
            </a:r>
            <a:endParaRPr lang="bg-BG" sz="11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Благодаря за вниманието</a:t>
            </a:r>
            <a:r>
              <a:rPr lang="bg-BG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!</a:t>
            </a:r>
            <a:endParaRPr lang="bg-BG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48005" y="4168918"/>
            <a:ext cx="6520146" cy="24741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Century Gothic" panose="020B0502020202020204" pitchFamily="34" charset="0"/>
              </a:rPr>
              <a:t>Получената сума се закръглява до втория знак след десетичната запетая на базата на третия знак съгласно математическото правило: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когато третият знак след десетичната запетая е </a:t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по-малък от пет, вторият знак след десетичната запетая остава непроменен;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когато третият знак след десетичната запетая е равен на или по-голям от пет, вторият знак след десетичната запетая се увеличава с една единица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bg-BG" sz="1600" dirty="0">
              <a:latin typeface="Century Gothic" panose="020B0502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3376" y="-1"/>
            <a:ext cx="5346064" cy="1800410"/>
          </a:xfrm>
        </p:spPr>
        <p:txBody>
          <a:bodyPr>
            <a:normAutofit/>
          </a:bodyPr>
          <a:lstStyle/>
          <a:p>
            <a:r>
              <a:rPr lang="bg-BG" sz="2800" dirty="0">
                <a:latin typeface="Century Gothic" panose="020B0502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Дата, курс, </a:t>
            </a:r>
            <a:r>
              <a:rPr lang="en-US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bg-BG" sz="2800" dirty="0" err="1" smtClean="0">
                <a:latin typeface="Century Gothic" panose="020B0502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превалутиране</a:t>
            </a:r>
            <a:endParaRPr lang="bg-BG" sz="2800" dirty="0">
              <a:latin typeface="Century Gothic" panose="020B0502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98;p15"/>
          <p:cNvSpPr/>
          <p:nvPr/>
        </p:nvSpPr>
        <p:spPr>
          <a:xfrm>
            <a:off x="5218847" y="1462853"/>
            <a:ext cx="1167248" cy="1167248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;p15"/>
          <p:cNvSpPr txBox="1"/>
          <p:nvPr/>
        </p:nvSpPr>
        <p:spPr>
          <a:xfrm>
            <a:off x="5348004" y="1475716"/>
            <a:ext cx="870772" cy="114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489"/>
              </a:buClr>
              <a:buSzPts val="6794"/>
              <a:buFont typeface="Montserrat"/>
              <a:buNone/>
            </a:pPr>
            <a:r>
              <a:rPr lang="en-US" sz="6794" b="0" i="0" u="none" strike="noStrike" cap="none" dirty="0">
                <a:solidFill>
                  <a:srgbClr val="001489"/>
                </a:solidFill>
                <a:latin typeface="Montserrat"/>
                <a:ea typeface="Montserrat"/>
                <a:cs typeface="Montserrat"/>
                <a:sym typeface="Montserrat"/>
              </a:rPr>
              <a:t>€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0;p15"/>
          <p:cNvSpPr/>
          <p:nvPr/>
        </p:nvSpPr>
        <p:spPr>
          <a:xfrm>
            <a:off x="7248062" y="1616259"/>
            <a:ext cx="936636" cy="936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1;p15"/>
          <p:cNvSpPr txBox="1"/>
          <p:nvPr/>
        </p:nvSpPr>
        <p:spPr>
          <a:xfrm>
            <a:off x="7248062" y="1787001"/>
            <a:ext cx="926463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489"/>
              </a:buClr>
              <a:buSzPts val="3160"/>
              <a:buFont typeface="Montserrat SemiBold"/>
              <a:buNone/>
            </a:pPr>
            <a:r>
              <a:rPr lang="bg-BG" sz="3160" b="0" i="0" u="none" strike="noStrike" cap="none" dirty="0" smtClean="0">
                <a:solidFill>
                  <a:srgbClr val="00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лв</a:t>
            </a:r>
            <a:r>
              <a:rPr lang="en-US" sz="3160" b="0" i="0" u="none" strike="noStrike" cap="none" dirty="0" smtClean="0">
                <a:solidFill>
                  <a:srgbClr val="00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2;p15"/>
          <p:cNvSpPr txBox="1"/>
          <p:nvPr/>
        </p:nvSpPr>
        <p:spPr>
          <a:xfrm>
            <a:off x="6460618" y="1513816"/>
            <a:ext cx="551028" cy="114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4"/>
              <a:buFont typeface="Montserrat"/>
              <a:buNone/>
            </a:pPr>
            <a:r>
              <a:rPr lang="en-US" sz="6794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3;p15"/>
          <p:cNvSpPr txBox="1"/>
          <p:nvPr/>
        </p:nvSpPr>
        <p:spPr>
          <a:xfrm>
            <a:off x="8258926" y="1513816"/>
            <a:ext cx="551028" cy="114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4"/>
              <a:buFont typeface="Montserrat"/>
              <a:buNone/>
            </a:pPr>
            <a:r>
              <a:rPr lang="en-US" sz="6794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4;p15"/>
          <p:cNvSpPr txBox="1"/>
          <p:nvPr/>
        </p:nvSpPr>
        <p:spPr>
          <a:xfrm>
            <a:off x="8971460" y="1800409"/>
            <a:ext cx="1828000" cy="56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60"/>
              <a:buFont typeface="Montserrat SemiBold"/>
              <a:buNone/>
            </a:pPr>
            <a:r>
              <a:rPr lang="en-US" sz="3160" b="0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1,95583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1;p15"/>
          <p:cNvSpPr txBox="1">
            <a:spLocks/>
          </p:cNvSpPr>
          <p:nvPr/>
        </p:nvSpPr>
        <p:spPr>
          <a:xfrm>
            <a:off x="329743" y="2685838"/>
            <a:ext cx="3544581" cy="320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SzPts val="1472"/>
              <a:buFont typeface="Arial" panose="020B0604020202020204" pitchFamily="34" charset="0"/>
              <a:buNone/>
            </a:pPr>
            <a:r>
              <a:rPr lang="ru-RU" sz="1472" dirty="0" smtClean="0">
                <a:solidFill>
                  <a:srgbClr val="808080"/>
                </a:solidFill>
                <a:latin typeface="Century Gothic" panose="020B0502020202020204" pitchFamily="34" charset="0"/>
              </a:rPr>
              <a:t>ДАТА НА ВЪВЕЖДАНЕ НА ЕВРОТО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Google Shape;112;p15"/>
          <p:cNvSpPr txBox="1"/>
          <p:nvPr/>
        </p:nvSpPr>
        <p:spPr>
          <a:xfrm>
            <a:off x="329743" y="2886171"/>
            <a:ext cx="4016640" cy="7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2800"/>
              <a:buFont typeface="Montserrat ExtraBold"/>
              <a:buNone/>
            </a:pPr>
            <a:r>
              <a:rPr lang="en-US" sz="28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1 </a:t>
            </a:r>
            <a:r>
              <a:rPr lang="en-US" sz="28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януари</a:t>
            </a:r>
            <a:r>
              <a:rPr lang="en-US" sz="28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 2026 г.</a:t>
            </a:r>
            <a:endParaRPr sz="1400" b="1" i="0" u="none" strike="noStrike" cap="none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Segoe UI Black" panose="020B0A02040204020203" pitchFamily="34" charset="0"/>
              <a:cs typeface="Arial"/>
              <a:sym typeface="Arial"/>
            </a:endParaRPr>
          </a:p>
        </p:txBody>
      </p:sp>
      <p:sp>
        <p:nvSpPr>
          <p:cNvPr id="17" name="Google Shape;113;p15"/>
          <p:cNvSpPr txBox="1"/>
          <p:nvPr/>
        </p:nvSpPr>
        <p:spPr>
          <a:xfrm>
            <a:off x="329743" y="3704746"/>
            <a:ext cx="3544581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72"/>
              <a:buFont typeface="Arial"/>
              <a:buNone/>
            </a:pPr>
            <a:r>
              <a:rPr lang="en-US" sz="1472" b="0" i="0" u="none" strike="noStrike" cap="none" dirty="0">
                <a:solidFill>
                  <a:srgbClr val="80808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КУРС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14;p15"/>
          <p:cNvSpPr txBox="1"/>
          <p:nvPr/>
        </p:nvSpPr>
        <p:spPr>
          <a:xfrm>
            <a:off x="329743" y="3852682"/>
            <a:ext cx="4497641" cy="7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2800"/>
              <a:buFont typeface="Montserrat ExtraBold"/>
              <a:buNone/>
            </a:pPr>
            <a:r>
              <a:rPr lang="en-US" sz="28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1 </a:t>
            </a:r>
            <a:r>
              <a:rPr lang="en-US" sz="28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евро</a:t>
            </a:r>
            <a:r>
              <a:rPr lang="en-US" sz="28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 = 1,95583 </a:t>
            </a:r>
            <a:r>
              <a:rPr lang="en-US" sz="28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лева</a:t>
            </a:r>
            <a:endParaRPr sz="1400" b="1" i="0" u="none" strike="noStrike" cap="none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Segoe UI Black" panose="020B0A02040204020203" pitchFamily="34" charset="0"/>
              <a:cs typeface="Arial"/>
              <a:sym typeface="Arial"/>
            </a:endParaRPr>
          </a:p>
        </p:txBody>
      </p:sp>
      <p:sp>
        <p:nvSpPr>
          <p:cNvPr id="23" name="Google Shape;106;p15"/>
          <p:cNvSpPr txBox="1"/>
          <p:nvPr/>
        </p:nvSpPr>
        <p:spPr>
          <a:xfrm>
            <a:off x="7011646" y="0"/>
            <a:ext cx="497635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ExtraBold"/>
              <a:buNone/>
            </a:pPr>
            <a:r>
              <a:rPr lang="bg-BG" sz="2000" b="1" i="1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Правила за </a:t>
            </a:r>
            <a:r>
              <a:rPr lang="bg-BG" sz="2000" b="1" i="1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превалутиране</a:t>
            </a:r>
            <a:r>
              <a:rPr lang="bg-BG" sz="2000" b="1" i="1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 и закръгляване</a:t>
            </a:r>
            <a:endParaRPr lang="bg-BG" sz="12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rial"/>
              <a:sym typeface="Arial"/>
            </a:endParaRPr>
          </a:p>
        </p:txBody>
      </p:sp>
      <p:sp>
        <p:nvSpPr>
          <p:cNvPr id="24" name="Google Shape;105;p15"/>
          <p:cNvSpPr txBox="1"/>
          <p:nvPr/>
        </p:nvSpPr>
        <p:spPr>
          <a:xfrm>
            <a:off x="6036007" y="2816215"/>
            <a:ext cx="5526654" cy="43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R="0" lvl="0" algn="just">
              <a:spcAft>
                <a:spcPts val="0"/>
              </a:spcAft>
              <a:buClr>
                <a:srgbClr val="FFFFFF"/>
              </a:buClr>
              <a:buSzPts val="1600"/>
            </a:pPr>
            <a:r>
              <a:rPr lang="bg-BG" sz="1600" dirty="0" smtClean="0">
                <a:solidFill>
                  <a:schemeClr val="bg1"/>
                </a:solidFill>
                <a:latin typeface="Century Gothic" panose="020B0502020202020204" pitchFamily="34" charset="0"/>
                <a:sym typeface="Montserrat"/>
              </a:rPr>
              <a:t>Числовата</a:t>
            </a:r>
            <a:r>
              <a:rPr lang="bg-BG" sz="1600" dirty="0" smtClean="0">
                <a:solidFill>
                  <a:schemeClr val="bg1"/>
                </a:solidFill>
                <a:latin typeface="Montserrat" pitchFamily="2" charset="-52"/>
                <a:sym typeface="Montserrat"/>
              </a:rPr>
              <a:t> стойност в левове се разделя на 1,95583</a:t>
            </a:r>
            <a:endParaRPr lang="bg-BG" sz="1600" dirty="0">
              <a:solidFill>
                <a:schemeClr val="bg1"/>
              </a:solidFill>
              <a:latin typeface="Montserrat" pitchFamily="2" charset="-52"/>
              <a:sym typeface="Arial"/>
            </a:endParaRPr>
          </a:p>
        </p:txBody>
      </p:sp>
      <p:sp>
        <p:nvSpPr>
          <p:cNvPr id="25" name="Google Shape;108;p15"/>
          <p:cNvSpPr txBox="1"/>
          <p:nvPr/>
        </p:nvSpPr>
        <p:spPr>
          <a:xfrm>
            <a:off x="6036007" y="3272633"/>
            <a:ext cx="1827999" cy="56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60"/>
              <a:buFont typeface="Montserrat SemiBold"/>
              <a:buNone/>
            </a:pPr>
            <a:r>
              <a:rPr lang="en-US" sz="3160" b="0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2,35</a:t>
            </a:r>
            <a:r>
              <a:rPr lang="en-US" sz="3160" b="1" i="0" u="none" strike="noStrike" cap="none" dirty="0">
                <a:solidFill>
                  <a:srgbClr val="FF000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SemiBold"/>
                <a:sym typeface="Montserrat SemiBold"/>
              </a:rPr>
              <a:t>4</a:t>
            </a:r>
            <a:r>
              <a:rPr lang="en-US" sz="3160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160" b="0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€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9;p15"/>
          <p:cNvSpPr txBox="1"/>
          <p:nvPr/>
        </p:nvSpPr>
        <p:spPr>
          <a:xfrm>
            <a:off x="8682525" y="3259933"/>
            <a:ext cx="1827999" cy="56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60"/>
              <a:buFont typeface="Montserrat SemiBold"/>
              <a:buNone/>
            </a:pPr>
            <a:r>
              <a:rPr lang="en-US" sz="316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2,35 €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10;p15"/>
          <p:cNvSpPr/>
          <p:nvPr/>
        </p:nvSpPr>
        <p:spPr>
          <a:xfrm>
            <a:off x="7948866" y="3268587"/>
            <a:ext cx="551028" cy="55102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5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375" y="-1"/>
            <a:ext cx="5280347" cy="1840375"/>
          </a:xfrm>
        </p:spPr>
        <p:txBody>
          <a:bodyPr>
            <a:normAutofit/>
          </a:bodyPr>
          <a:lstStyle/>
          <a:p>
            <a:r>
              <a:rPr lang="bg-BG" sz="2800" dirty="0"/>
              <a:t>Принцип на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bg-BG" sz="2800" dirty="0" smtClean="0"/>
              <a:t>автоматичност</a:t>
            </a:r>
            <a:endParaRPr lang="bg-BG" sz="2800" dirty="0"/>
          </a:p>
        </p:txBody>
      </p:sp>
      <p:pic>
        <p:nvPicPr>
          <p:cNvPr id="4" name="Google Shape;146;p1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804" y="900585"/>
            <a:ext cx="1373303" cy="137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7;p1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1576" y="2742349"/>
            <a:ext cx="1373303" cy="137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8;p17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1187" y="4855365"/>
            <a:ext cx="1373303" cy="13733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2;p17"/>
          <p:cNvSpPr txBox="1">
            <a:spLocks/>
          </p:cNvSpPr>
          <p:nvPr/>
        </p:nvSpPr>
        <p:spPr>
          <a:xfrm>
            <a:off x="6807200" y="1117581"/>
            <a:ext cx="5190491" cy="13733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r>
              <a:rPr lang="bg-BG" sz="1800" dirty="0" smtClean="0">
                <a:latin typeface="Century Gothic" panose="020B0502020202020204" pitchFamily="34" charset="0"/>
                <a:sym typeface="Arial"/>
              </a:rPr>
              <a:t>Въвеждането на еврото не засяга действието на съществуващите договори, </a:t>
            </a:r>
            <a:r>
              <a:rPr lang="en-US" sz="1800" dirty="0" smtClean="0">
                <a:latin typeface="Century Gothic" panose="020B0502020202020204" pitchFamily="34" charset="0"/>
                <a:sym typeface="Arial"/>
              </a:rPr>
              <a:t/>
            </a:r>
            <a:br>
              <a:rPr lang="en-US" sz="1800" dirty="0" smtClean="0">
                <a:latin typeface="Century Gothic" panose="020B0502020202020204" pitchFamily="34" charset="0"/>
                <a:sym typeface="Arial"/>
              </a:rPr>
            </a:br>
            <a:r>
              <a:rPr lang="bg-BG" sz="1800" dirty="0" smtClean="0">
                <a:latin typeface="Century Gothic" panose="020B0502020202020204" pitchFamily="34" charset="0"/>
                <a:sym typeface="Arial"/>
              </a:rPr>
              <a:t>в които има левови стойности и/или препратки към лева.</a:t>
            </a:r>
            <a:endParaRPr lang="bg-BG" sz="180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8" name="Google Shape;143;p17"/>
          <p:cNvSpPr txBox="1"/>
          <p:nvPr/>
        </p:nvSpPr>
        <p:spPr>
          <a:xfrm>
            <a:off x="6093070" y="2853911"/>
            <a:ext cx="5190971" cy="14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bg-BG" sz="18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Стойностите, посочени в левове в договорите, се считат за стойности в евро при прилагане на официалния валутен курс и правилата за </a:t>
            </a:r>
            <a:r>
              <a:rPr lang="bg-BG" sz="1800" b="0" i="0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превалутиране</a:t>
            </a:r>
            <a:r>
              <a:rPr lang="bg-BG" sz="18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и закръгляване.  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9" name="Google Shape;144;p17"/>
          <p:cNvSpPr txBox="1"/>
          <p:nvPr/>
        </p:nvSpPr>
        <p:spPr>
          <a:xfrm>
            <a:off x="5356820" y="4922376"/>
            <a:ext cx="519097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bg-BG" sz="18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Въвеждането на еврото не променя сроковете или задълженията в договор, нито дава право на страна едностранно да го измени.  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4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3376" y="-1"/>
            <a:ext cx="6009552" cy="1825625"/>
          </a:xfrm>
        </p:spPr>
        <p:txBody>
          <a:bodyPr>
            <a:normAutofit/>
          </a:bodyPr>
          <a:lstStyle/>
          <a:p>
            <a:r>
              <a:rPr lang="bg-BG" sz="2800" dirty="0"/>
              <a:t>Двойно обозначаване </a:t>
            </a:r>
            <a:br>
              <a:rPr lang="bg-BG" sz="2800" dirty="0"/>
            </a:br>
            <a:r>
              <a:rPr lang="bg-BG" sz="2800" dirty="0"/>
              <a:t>на </a:t>
            </a:r>
            <a:r>
              <a:rPr lang="bg-BG" sz="2800" dirty="0" smtClean="0"/>
              <a:t>цените</a:t>
            </a:r>
            <a:endParaRPr lang="bg-BG" sz="2800" dirty="0"/>
          </a:p>
        </p:txBody>
      </p:sp>
      <p:sp>
        <p:nvSpPr>
          <p:cNvPr id="10" name="Google Shape;158;p18"/>
          <p:cNvSpPr txBox="1"/>
          <p:nvPr/>
        </p:nvSpPr>
        <p:spPr>
          <a:xfrm>
            <a:off x="1284291" y="2260581"/>
            <a:ext cx="2230541" cy="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80808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начало</a:t>
            </a:r>
            <a:r>
              <a:rPr lang="en-US" sz="2000" b="0" i="0" u="none" strike="noStrike" cap="none" dirty="0">
                <a:solidFill>
                  <a:srgbClr val="D0BD77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-US" sz="2000" b="0" i="0" u="none" strike="noStrike" cap="none" dirty="0">
                <a:solidFill>
                  <a:srgbClr val="D0BD77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20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8 </a:t>
            </a:r>
            <a:r>
              <a:rPr lang="en-US" sz="20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август</a:t>
            </a:r>
            <a:r>
              <a:rPr lang="en-US" sz="20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2025 г. </a:t>
            </a:r>
            <a:endParaRPr sz="1600" b="1" i="0" u="none" strike="noStrike" cap="none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59;p18"/>
          <p:cNvSpPr/>
          <p:nvPr/>
        </p:nvSpPr>
        <p:spPr>
          <a:xfrm>
            <a:off x="319809" y="2214588"/>
            <a:ext cx="808906" cy="808907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60;p18"/>
          <p:cNvCxnSpPr/>
          <p:nvPr/>
        </p:nvCxnSpPr>
        <p:spPr>
          <a:xfrm>
            <a:off x="3579903" y="2720641"/>
            <a:ext cx="2130300" cy="10500"/>
          </a:xfrm>
          <a:prstGeom prst="straightConnector1">
            <a:avLst/>
          </a:prstGeom>
          <a:noFill/>
          <a:ln w="25400" cap="flat" cmpd="sng">
            <a:solidFill>
              <a:srgbClr val="0D148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" name="Google Shape;161;p18"/>
          <p:cNvCxnSpPr/>
          <p:nvPr/>
        </p:nvCxnSpPr>
        <p:spPr>
          <a:xfrm>
            <a:off x="5717710" y="2720650"/>
            <a:ext cx="2596200" cy="0"/>
          </a:xfrm>
          <a:prstGeom prst="straightConnector1">
            <a:avLst/>
          </a:prstGeom>
          <a:noFill/>
          <a:ln w="25400" cap="flat" cmpd="sng">
            <a:solidFill>
              <a:srgbClr val="F6F8FD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4" name="Google Shape;162;p1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664" y="2390445"/>
            <a:ext cx="457196" cy="4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3;p18"/>
          <p:cNvSpPr/>
          <p:nvPr/>
        </p:nvSpPr>
        <p:spPr>
          <a:xfrm>
            <a:off x="7637549" y="2316188"/>
            <a:ext cx="808907" cy="808907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4;p1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404" y="2492045"/>
            <a:ext cx="457196" cy="4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65;p18"/>
          <p:cNvSpPr txBox="1"/>
          <p:nvPr/>
        </p:nvSpPr>
        <p:spPr>
          <a:xfrm>
            <a:off x="8882750" y="2362181"/>
            <a:ext cx="2230541" cy="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8FD"/>
              </a:buClr>
              <a:buSzPts val="18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край</a:t>
            </a:r>
            <a:r>
              <a:rPr lang="en-US" sz="20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-US" sz="20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20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8 </a:t>
            </a:r>
            <a:r>
              <a:rPr lang="en-US" sz="2000" b="1" i="1" u="none" strike="noStrike" cap="none" dirty="0" err="1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август</a:t>
            </a:r>
            <a:r>
              <a:rPr lang="en-US" sz="20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2026 г.</a:t>
            </a:r>
            <a:endParaRPr sz="16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56;p18"/>
          <p:cNvSpPr txBox="1">
            <a:spLocks/>
          </p:cNvSpPr>
          <p:nvPr/>
        </p:nvSpPr>
        <p:spPr>
          <a:xfrm>
            <a:off x="6624022" y="3974128"/>
            <a:ext cx="5258428" cy="22009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В този период цените на всички стоки и услуги, предлагани на потребители, се обозначават в левове и в евро.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В този период във фискалния/системния бон крайната сума, която се заплаща от потребителя, се обявява в левове и в евро.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9" name="Google Shape;166;p1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4069" y="4162516"/>
            <a:ext cx="580828" cy="57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67;p1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8278" y="5398648"/>
            <a:ext cx="580828" cy="58084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3;p21"/>
          <p:cNvSpPr/>
          <p:nvPr/>
        </p:nvSpPr>
        <p:spPr>
          <a:xfrm>
            <a:off x="6377652" y="361783"/>
            <a:ext cx="834979" cy="55102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5946" y="165783"/>
            <a:ext cx="4758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Контролни органи</a:t>
            </a:r>
            <a:r>
              <a:rPr lang="en-US" sz="16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:</a:t>
            </a: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  </a:t>
            </a:r>
            <a:endParaRPr lang="en-US" sz="1600" i="1" dirty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Комисията за защита на потребителите, </a:t>
            </a:r>
            <a:endParaRPr lang="en-US" sz="1600" i="1" dirty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Националната агенция за приходите</a:t>
            </a:r>
            <a:r>
              <a:rPr lang="en-US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,</a:t>
            </a: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Комисията за финансов надзор </a:t>
            </a:r>
            <a:r>
              <a:rPr lang="en-US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/>
            </a:r>
            <a:br>
              <a:rPr lang="en-US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</a:b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(за поднадзорните й лица).</a:t>
            </a:r>
            <a:b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</a:br>
            <a:endParaRPr lang="ru-RU" sz="1600" i="1" dirty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677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376" y="-1"/>
            <a:ext cx="6044276" cy="1825625"/>
          </a:xfrm>
        </p:spPr>
        <p:txBody>
          <a:bodyPr>
            <a:normAutofit/>
          </a:bodyPr>
          <a:lstStyle/>
          <a:p>
            <a:r>
              <a:rPr lang="ru-RU" sz="2800" dirty="0"/>
              <a:t>Двойно обращение </a:t>
            </a:r>
            <a:r>
              <a:rPr lang="ru-RU" sz="2800" dirty="0" smtClean="0"/>
              <a:t>на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лева </a:t>
            </a:r>
            <a:r>
              <a:rPr lang="ru-RU" sz="2800" dirty="0"/>
              <a:t>и </a:t>
            </a:r>
            <a:r>
              <a:rPr lang="ru-RU" sz="2800" dirty="0" smtClean="0"/>
              <a:t>еврото</a:t>
            </a:r>
            <a:endParaRPr lang="bg-BG" sz="2800" dirty="0"/>
          </a:p>
        </p:txBody>
      </p:sp>
      <p:sp>
        <p:nvSpPr>
          <p:cNvPr id="8" name="Google Shape;198;p20"/>
          <p:cNvSpPr txBox="1"/>
          <p:nvPr/>
        </p:nvSpPr>
        <p:spPr>
          <a:xfrm>
            <a:off x="1274131" y="2412981"/>
            <a:ext cx="2230541" cy="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80808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начало</a:t>
            </a:r>
            <a:r>
              <a:rPr lang="en-US" sz="2000" b="0" i="0" u="none" strike="noStrike" cap="none" dirty="0">
                <a:solidFill>
                  <a:srgbClr val="D0BD77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-US" sz="2000" b="0" i="0" u="none" strike="noStrike" cap="none" dirty="0">
                <a:solidFill>
                  <a:srgbClr val="D0BD77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20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1 </a:t>
            </a:r>
            <a:r>
              <a:rPr lang="en-US" sz="20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януари</a:t>
            </a:r>
            <a:r>
              <a:rPr lang="en-US" sz="20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2026 г. </a:t>
            </a:r>
            <a:endParaRPr sz="1600" b="1" i="0" u="none" strike="noStrike" cap="none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9;p20"/>
          <p:cNvSpPr/>
          <p:nvPr/>
        </p:nvSpPr>
        <p:spPr>
          <a:xfrm>
            <a:off x="309649" y="2366988"/>
            <a:ext cx="808906" cy="808907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200;p20"/>
          <p:cNvCxnSpPr/>
          <p:nvPr/>
        </p:nvCxnSpPr>
        <p:spPr>
          <a:xfrm>
            <a:off x="3569743" y="2873041"/>
            <a:ext cx="2063400" cy="0"/>
          </a:xfrm>
          <a:prstGeom prst="straightConnector1">
            <a:avLst/>
          </a:prstGeom>
          <a:noFill/>
          <a:ln w="25400" cap="flat" cmpd="sng">
            <a:solidFill>
              <a:srgbClr val="0D148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" name="Google Shape;201;p20"/>
          <p:cNvCxnSpPr/>
          <p:nvPr/>
        </p:nvCxnSpPr>
        <p:spPr>
          <a:xfrm>
            <a:off x="5648025" y="2873050"/>
            <a:ext cx="2655900" cy="0"/>
          </a:xfrm>
          <a:prstGeom prst="straightConnector1">
            <a:avLst/>
          </a:prstGeom>
          <a:noFill/>
          <a:ln w="25400" cap="flat" cmpd="sng">
            <a:solidFill>
              <a:srgbClr val="F6F8FD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" name="Google Shape;202;p2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04" y="2542845"/>
            <a:ext cx="457196" cy="4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3;p20"/>
          <p:cNvSpPr/>
          <p:nvPr/>
        </p:nvSpPr>
        <p:spPr>
          <a:xfrm>
            <a:off x="7627389" y="2468588"/>
            <a:ext cx="808907" cy="808907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204;p2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244" y="2644445"/>
            <a:ext cx="457196" cy="4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05;p20"/>
          <p:cNvSpPr txBox="1"/>
          <p:nvPr/>
        </p:nvSpPr>
        <p:spPr>
          <a:xfrm>
            <a:off x="8872590" y="2514581"/>
            <a:ext cx="2328810" cy="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8FD"/>
              </a:buClr>
              <a:buSzPts val="18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край</a:t>
            </a:r>
            <a:r>
              <a:rPr lang="en-US" sz="20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-US" sz="20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20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31 </a:t>
            </a:r>
            <a:r>
              <a:rPr lang="en-US" sz="2000" b="1" i="1" u="none" strike="noStrike" cap="none" dirty="0" err="1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януари</a:t>
            </a:r>
            <a:r>
              <a:rPr lang="en-US" sz="20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2026 г. </a:t>
            </a:r>
            <a:endParaRPr sz="16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96;p20"/>
          <p:cNvSpPr txBox="1">
            <a:spLocks/>
          </p:cNvSpPr>
          <p:nvPr/>
        </p:nvSpPr>
        <p:spPr>
          <a:xfrm>
            <a:off x="6409408" y="4192323"/>
            <a:ext cx="5424418" cy="22009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</a:pPr>
            <a:r>
              <a:rPr lang="ru-RU" sz="2000" b="1" dirty="0" smtClean="0"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От 1 до 31 януари 2026 г.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може да се плаща в брой с левове и евро.</a:t>
            </a:r>
          </a:p>
          <a:p>
            <a:pPr marL="0" lvl="1" indent="0">
              <a:lnSpc>
                <a:spcPct val="100000"/>
              </a:lnSpc>
              <a:spcBef>
                <a:spcPts val="2400"/>
              </a:spcBef>
              <a:buClr>
                <a:srgbClr val="FFFFFF"/>
              </a:buClr>
              <a:buSzPts val="1800"/>
              <a:buFont typeface="Montserrat"/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От </a:t>
            </a:r>
            <a:r>
              <a:rPr lang="ru-RU" sz="20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ExtraBold"/>
              </a:rPr>
              <a:t>1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ru-RU" sz="20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ExtraBold"/>
              </a:rPr>
              <a:t>февруари 2026 г. </a:t>
            </a:r>
            <a:r>
              <a:rPr lang="ru-RU" sz="2000" dirty="0" smtClean="0">
                <a:latin typeface="Century Gothic" panose="020B0502020202020204" pitchFamily="34" charset="0"/>
              </a:rPr>
              <a:t>еврото ще остане единственото законно платежно средство.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17" name="Google Shape;206;p20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455" y="4177510"/>
            <a:ext cx="580828" cy="57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8;p20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9455" y="5481970"/>
            <a:ext cx="572594" cy="5725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7416800" y="206846"/>
            <a:ext cx="477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Контрол</a:t>
            </a:r>
            <a:r>
              <a:rPr lang="bg-BG" sz="1600" b="1" i="1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ен</a:t>
            </a:r>
            <a:r>
              <a:rPr lang="ru-RU" sz="16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 орган</a:t>
            </a:r>
            <a:r>
              <a:rPr lang="en-US" sz="16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:</a:t>
            </a:r>
            <a:r>
              <a:rPr lang="ru-RU" sz="1600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  </a:t>
            </a:r>
            <a:endParaRPr lang="en-US" sz="1600" i="1" dirty="0" smtClean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ru-RU" sz="1600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Комисията </a:t>
            </a: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за защита на потребителите, </a:t>
            </a:r>
            <a:b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</a:br>
            <a:endParaRPr lang="ru-RU" sz="1600" i="1" dirty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</p:txBody>
      </p:sp>
      <p:sp>
        <p:nvSpPr>
          <p:cNvPr id="20" name="Google Shape;223;p21"/>
          <p:cNvSpPr/>
          <p:nvPr/>
        </p:nvSpPr>
        <p:spPr>
          <a:xfrm>
            <a:off x="6377652" y="361783"/>
            <a:ext cx="834979" cy="55102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6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 smtClean="0">
                <a:solidFill>
                  <a:srgbClr val="FFFFFF"/>
                </a:solidFill>
                <a:sym typeface="Montserrat ExtraBold"/>
              </a:rPr>
              <a:t>Снабдяване и обмяна </a:t>
            </a:r>
            <a:r>
              <a:rPr lang="bg-BG" dirty="0">
                <a:solidFill>
                  <a:srgbClr val="FFFFFF"/>
                </a:solidFill>
                <a:sym typeface="Montserrat ExtraBold"/>
              </a:rPr>
              <a:t>на банкноти и монети от левове в </a:t>
            </a:r>
            <a:r>
              <a:rPr lang="bg-BG" dirty="0" smtClean="0">
                <a:solidFill>
                  <a:srgbClr val="FFFFFF"/>
                </a:solidFill>
                <a:sym typeface="Montserrat ExtraBold"/>
              </a:rPr>
              <a:t>евро</a:t>
            </a:r>
            <a:endParaRPr lang="bg-BG" dirty="0"/>
          </a:p>
        </p:txBody>
      </p:sp>
      <p:sp>
        <p:nvSpPr>
          <p:cNvPr id="6" name="Google Shape;254;p23"/>
          <p:cNvSpPr txBox="1">
            <a:spLocks/>
          </p:cNvSpPr>
          <p:nvPr/>
        </p:nvSpPr>
        <p:spPr>
          <a:xfrm>
            <a:off x="1763970" y="1894789"/>
            <a:ext cx="8964074" cy="14517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SzPts val="1900"/>
              <a:buFont typeface="Arial" panose="020B0604020202020204" pitchFamily="34" charset="0"/>
              <a:buNone/>
            </a:pPr>
            <a:r>
              <a:rPr lang="ru-RU" sz="1900" b="1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ExtraBold"/>
              </a:rPr>
              <a:t>От </a:t>
            </a:r>
            <a:r>
              <a:rPr lang="ru-RU" sz="19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ExtraBold"/>
              </a:rPr>
              <a:t>1 януари 2026 г. </a:t>
            </a:r>
            <a:r>
              <a:rPr lang="ru-RU" sz="1900" b="1" dirty="0" smtClean="0"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- Българската народна банка</a:t>
            </a:r>
            <a:r>
              <a:rPr lang="ru-RU" sz="1900" b="1" dirty="0" smtClean="0">
                <a:latin typeface="Century Gothic" panose="020B0502020202020204" pitchFamily="34" charset="0"/>
              </a:rPr>
              <a:t> </a:t>
            </a:r>
            <a:r>
              <a:rPr lang="ru-RU" sz="1900" dirty="0" smtClean="0">
                <a:latin typeface="Century Gothic" panose="020B0502020202020204" pitchFamily="34" charset="0"/>
              </a:rPr>
              <a:t>ще обменя безплатно, в неограничено количество и </a:t>
            </a:r>
            <a:r>
              <a:rPr lang="ru-RU" sz="1900" b="1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завинаги</a:t>
            </a:r>
            <a:r>
              <a:rPr lang="ru-RU" sz="1900" dirty="0" smtClean="0">
                <a:latin typeface="Century Gothic" panose="020B0502020202020204" pitchFamily="34" charset="0"/>
              </a:rPr>
              <a:t> банкноти и монети от левове в евро по официалния валутен курс.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7" name="Google Shape;256;p2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79" y="1894790"/>
            <a:ext cx="544726" cy="55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7;p2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80" y="4335229"/>
            <a:ext cx="544725" cy="5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9;p23"/>
          <p:cNvSpPr txBox="1"/>
          <p:nvPr/>
        </p:nvSpPr>
        <p:spPr>
          <a:xfrm>
            <a:off x="1763970" y="3902697"/>
            <a:ext cx="8964074" cy="172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bg-BG" sz="1900" b="1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От 1 </a:t>
            </a:r>
            <a:r>
              <a:rPr lang="bg-BG" sz="19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януари 2026 </a:t>
            </a:r>
            <a:r>
              <a:rPr lang="bg-BG" sz="1900" b="1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г. до </a:t>
            </a:r>
            <a:r>
              <a:rPr lang="bg-BG" sz="19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30 юни 2026 г. </a:t>
            </a:r>
            <a:r>
              <a:rPr lang="bg-BG" sz="19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- </a:t>
            </a:r>
            <a:r>
              <a:rPr lang="bg-BG" sz="19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банките</a:t>
            </a:r>
            <a:r>
              <a:rPr lang="bg-BG" sz="19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в България и </a:t>
            </a:r>
            <a:r>
              <a:rPr lang="bg-BG" sz="19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„Български пощи“ ЕАД </a:t>
            </a:r>
            <a:r>
              <a:rPr lang="bg-BG" sz="19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(само в населени места, където няма клонове на банки) ще обменят безплатно на каса банкноти и монети от левове в евро, а през следващите шест месеца ще могат да налагат такса за тази услуга. 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1" name="Google Shape;254;p23"/>
          <p:cNvSpPr txBox="1">
            <a:spLocks/>
          </p:cNvSpPr>
          <p:nvPr/>
        </p:nvSpPr>
        <p:spPr>
          <a:xfrm>
            <a:off x="2254164" y="1591151"/>
            <a:ext cx="8964074" cy="49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SzPts val="1900"/>
              <a:buFont typeface="Arial" panose="020B0604020202020204" pitchFamily="34" charset="0"/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 err="1">
                <a:solidFill>
                  <a:srgbClr val="FFFFFF"/>
                </a:solidFill>
                <a:sym typeface="Montserrat ExtraBold"/>
              </a:rPr>
              <a:t>Превалутиране</a:t>
            </a:r>
            <a:r>
              <a:rPr lang="bg-BG" dirty="0">
                <a:solidFill>
                  <a:srgbClr val="FFFFFF"/>
                </a:solidFill>
                <a:sym typeface="Montserrat ExtraBold"/>
              </a:rPr>
              <a:t> на сметки и лихви по депозити и </a:t>
            </a:r>
            <a:r>
              <a:rPr lang="bg-BG" dirty="0" smtClean="0">
                <a:solidFill>
                  <a:srgbClr val="FFFFFF"/>
                </a:solidFill>
                <a:sym typeface="Montserrat ExtraBold"/>
              </a:rPr>
              <a:t>кредити</a:t>
            </a:r>
            <a:endParaRPr lang="bg-BG" dirty="0"/>
          </a:p>
        </p:txBody>
      </p:sp>
      <p:sp>
        <p:nvSpPr>
          <p:cNvPr id="6" name="Google Shape;278;p25"/>
          <p:cNvSpPr/>
          <p:nvPr/>
        </p:nvSpPr>
        <p:spPr>
          <a:xfrm>
            <a:off x="744985" y="1508463"/>
            <a:ext cx="2779781" cy="4340055"/>
          </a:xfrm>
          <a:prstGeom prst="roundRect">
            <a:avLst>
              <a:gd name="adj" fmla="val 68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82;p25"/>
          <p:cNvSpPr/>
          <p:nvPr/>
        </p:nvSpPr>
        <p:spPr>
          <a:xfrm>
            <a:off x="8504198" y="1508463"/>
            <a:ext cx="2779782" cy="4340055"/>
          </a:xfrm>
          <a:prstGeom prst="roundRect">
            <a:avLst>
              <a:gd name="adj" fmla="val 68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88;p25"/>
          <p:cNvSpPr/>
          <p:nvPr/>
        </p:nvSpPr>
        <p:spPr>
          <a:xfrm>
            <a:off x="7268621" y="1594825"/>
            <a:ext cx="834980" cy="55102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9;p25"/>
          <p:cNvSpPr/>
          <p:nvPr/>
        </p:nvSpPr>
        <p:spPr>
          <a:xfrm rot="10800000">
            <a:off x="3861176" y="5225551"/>
            <a:ext cx="834900" cy="5511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80;p25"/>
          <p:cNvSpPr/>
          <p:nvPr/>
        </p:nvSpPr>
        <p:spPr>
          <a:xfrm>
            <a:off x="4624592" y="1512912"/>
            <a:ext cx="2779781" cy="4340056"/>
          </a:xfrm>
          <a:prstGeom prst="roundRect">
            <a:avLst>
              <a:gd name="adj" fmla="val 6853"/>
            </a:avLst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81;p25"/>
          <p:cNvSpPr txBox="1"/>
          <p:nvPr/>
        </p:nvSpPr>
        <p:spPr>
          <a:xfrm>
            <a:off x="4732710" y="3196966"/>
            <a:ext cx="2420566" cy="251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lang="bg-BG" sz="1600" b="1" i="0" u="none" strike="noStrike" cap="none" dirty="0" smtClean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всички левове по сметки се </a:t>
            </a:r>
            <a:r>
              <a:rPr lang="bg-BG" sz="1600" b="1" i="0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превалутират</a:t>
            </a:r>
            <a: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bg-BG" sz="1600" b="1" i="0" u="none" strike="noStrike" cap="none" dirty="0" smtClean="0">
                <a:solidFill>
                  <a:srgbClr val="001489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автоматично</a:t>
            </a:r>
            <a: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в евро, </a:t>
            </a:r>
            <a:b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без такси и комисиони за клиента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12" name="Google Shape;284;p2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546" y="1756975"/>
            <a:ext cx="708528" cy="6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85;p25"/>
          <p:cNvSpPr txBox="1"/>
          <p:nvPr/>
        </p:nvSpPr>
        <p:spPr>
          <a:xfrm>
            <a:off x="4732709" y="2586150"/>
            <a:ext cx="2563548" cy="7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8FD"/>
              </a:buClr>
              <a:buSzPts val="1800"/>
              <a:buFont typeface="Montserrat"/>
              <a:buNone/>
            </a:pPr>
            <a:r>
              <a:rPr lang="en-US" sz="18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на</a:t>
            </a:r>
            <a:br>
              <a:rPr lang="en-US" sz="18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18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1 </a:t>
            </a:r>
            <a:r>
              <a:rPr lang="bg-BG" sz="1800" b="1" i="1" u="none" strike="noStrike" cap="none" dirty="0" smtClean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януари</a:t>
            </a:r>
            <a:r>
              <a:rPr lang="en-US" sz="1800" b="1" i="1" u="none" strike="noStrike" cap="none" dirty="0" smtClean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18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2026 г. </a:t>
            </a:r>
            <a:endParaRPr sz="14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290;p25" descr="AdobeStock_72084447.jpeg"/>
          <p:cNvPicPr preferRelativeResize="0"/>
          <p:nvPr/>
        </p:nvPicPr>
        <p:blipFill rotWithShape="1">
          <a:blip r:embed="rId4">
            <a:alphaModFix/>
          </a:blip>
          <a:srcRect b="29574"/>
          <a:stretch/>
        </p:blipFill>
        <p:spPr>
          <a:xfrm>
            <a:off x="744984" y="2145853"/>
            <a:ext cx="2779781" cy="130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91;p25" descr="AdobeStock_1455006453.jpeg"/>
          <p:cNvPicPr preferRelativeResize="0"/>
          <p:nvPr/>
        </p:nvPicPr>
        <p:blipFill rotWithShape="1">
          <a:blip r:embed="rId5">
            <a:alphaModFix/>
          </a:blip>
          <a:srcRect r="904" b="17878"/>
          <a:stretch/>
        </p:blipFill>
        <p:spPr>
          <a:xfrm>
            <a:off x="8504323" y="2145853"/>
            <a:ext cx="2779657" cy="12910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86;p25"/>
          <p:cNvSpPr txBox="1"/>
          <p:nvPr/>
        </p:nvSpPr>
        <p:spPr>
          <a:xfrm>
            <a:off x="961218" y="1682535"/>
            <a:ext cx="2563548" cy="46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1800"/>
              <a:buFont typeface="Montserrat ExtraBold"/>
              <a:buNone/>
            </a:pPr>
            <a:r>
              <a:rPr lang="bg-BG" sz="1800" b="1" i="1" u="none" strike="noStrike" cap="none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Депозити</a:t>
            </a:r>
            <a:endParaRPr lang="bg-BG" sz="14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87;p25"/>
          <p:cNvSpPr txBox="1"/>
          <p:nvPr/>
        </p:nvSpPr>
        <p:spPr>
          <a:xfrm>
            <a:off x="8667234" y="1682535"/>
            <a:ext cx="2563548" cy="46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1800"/>
              <a:buFont typeface="Montserrat ExtraBold"/>
              <a:buNone/>
            </a:pPr>
            <a:r>
              <a:rPr lang="en-US" sz="1800" b="1" i="1" u="none" strike="noStrike" cap="none" dirty="0" err="1">
                <a:solidFill>
                  <a:srgbClr val="D0BD77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Кредити</a:t>
            </a:r>
            <a:endParaRPr sz="14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9;p25"/>
          <p:cNvSpPr txBox="1"/>
          <p:nvPr/>
        </p:nvSpPr>
        <p:spPr>
          <a:xfrm>
            <a:off x="961218" y="3600847"/>
            <a:ext cx="2423231" cy="199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200"/>
              <a:buFont typeface="Arial"/>
              <a:buNone/>
            </a:pP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Условията остават същите, като към </a:t>
            </a:r>
            <a:b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</a:b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1 януари 2026 г. лихвеният процент </a:t>
            </a:r>
            <a:r>
              <a:rPr lang="en-US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по </a:t>
            </a:r>
            <a:r>
              <a:rPr lang="en-US" sz="1400" b="0" i="0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депозита </a:t>
            </a:r>
            <a:r>
              <a:rPr lang="en-US" sz="1400" b="1" i="0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не може да е </a:t>
            </a:r>
            <a:r>
              <a:rPr lang="bg-BG" sz="1400" b="1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по-нисък </a:t>
            </a:r>
            <a:r>
              <a:rPr lang="en-US" sz="1400" b="0" i="0" u="none" strike="noStrike" cap="none" dirty="0" err="1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от</a:t>
            </a:r>
            <a:r>
              <a:rPr lang="en-US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400" b="0" i="0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размера на лихвения </a:t>
            </a:r>
            <a:r>
              <a:rPr lang="en-US" sz="1400" b="0" i="0" u="none" strike="noStrike" cap="none" dirty="0" err="1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процент</a:t>
            </a:r>
            <a:r>
              <a:rPr lang="en-US" sz="1400" b="0" i="0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преди</a:t>
            </a:r>
            <a:r>
              <a:rPr lang="en-US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тази дата</a:t>
            </a:r>
            <a:r>
              <a:rPr lang="en-US" sz="1400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83;p25"/>
          <p:cNvSpPr txBox="1"/>
          <p:nvPr/>
        </p:nvSpPr>
        <p:spPr>
          <a:xfrm>
            <a:off x="8637605" y="3524696"/>
            <a:ext cx="2518075" cy="19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200"/>
              <a:buFont typeface="Arial"/>
              <a:buNone/>
            </a:pP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Условията остават същите, като към 1 януари 2026 г. лихвеният процент по кредита </a:t>
            </a:r>
            <a:r>
              <a:rPr lang="bg-BG" sz="1400" b="1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</a:rPr>
              <a:t>не може да е </a:t>
            </a:r>
            <a:r>
              <a:rPr lang="en-US" sz="1400" b="1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</a:rPr>
              <a:t/>
            </a:r>
            <a:br>
              <a:rPr lang="en-US" sz="1400" b="1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</a:rPr>
            </a:br>
            <a:r>
              <a:rPr lang="bg-BG" sz="1400" b="1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</a:rPr>
              <a:t>по-висок </a:t>
            </a: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от размера на лихвения процент преди тази дата; фиксираните лихвени проценти остават същите.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6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>
                <a:solidFill>
                  <a:srgbClr val="FFFFFF"/>
                </a:solidFill>
                <a:sym typeface="Montserrat ExtraBold"/>
              </a:rPr>
              <a:t>Счетоводни и данъчни </a:t>
            </a:r>
            <a:r>
              <a:rPr lang="bg-BG" dirty="0" smtClean="0">
                <a:solidFill>
                  <a:srgbClr val="FFFFFF"/>
                </a:solidFill>
                <a:sym typeface="Montserrat ExtraBold"/>
              </a:rPr>
              <a:t>документи</a:t>
            </a:r>
            <a:endParaRPr lang="bg-BG" dirty="0"/>
          </a:p>
        </p:txBody>
      </p:sp>
      <p:sp>
        <p:nvSpPr>
          <p:cNvPr id="7" name="Google Shape;311;p27"/>
          <p:cNvSpPr/>
          <p:nvPr/>
        </p:nvSpPr>
        <p:spPr>
          <a:xfrm>
            <a:off x="1684047" y="1040225"/>
            <a:ext cx="5119089" cy="408504"/>
          </a:xfrm>
          <a:prstGeom prst="roundRect">
            <a:avLst>
              <a:gd name="adj" fmla="val 50000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12;p27"/>
          <p:cNvSpPr/>
          <p:nvPr/>
        </p:nvSpPr>
        <p:spPr>
          <a:xfrm>
            <a:off x="1684047" y="2627113"/>
            <a:ext cx="4066304" cy="320676"/>
          </a:xfrm>
          <a:prstGeom prst="roundRect">
            <a:avLst>
              <a:gd name="adj" fmla="val 50000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3;p27"/>
          <p:cNvSpPr/>
          <p:nvPr/>
        </p:nvSpPr>
        <p:spPr>
          <a:xfrm>
            <a:off x="1684048" y="4202023"/>
            <a:ext cx="4160572" cy="320700"/>
          </a:xfrm>
          <a:prstGeom prst="roundRect">
            <a:avLst>
              <a:gd name="adj" fmla="val 50000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4;p27"/>
          <p:cNvSpPr txBox="1">
            <a:spLocks/>
          </p:cNvSpPr>
          <p:nvPr/>
        </p:nvSpPr>
        <p:spPr>
          <a:xfrm>
            <a:off x="1751270" y="1018135"/>
            <a:ext cx="89640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700"/>
              <a:buFont typeface="Arial" panose="020B0604020202020204" pitchFamily="34" charset="0"/>
              <a:buNone/>
              <a:tabLst/>
              <a:defRPr/>
            </a:pPr>
            <a:r>
              <a:rPr kumimoji="0" lang="bg-BG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Montserrat"/>
              </a:rPr>
              <a:t>Преизчисляване на счетоводните стойности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1 януари 2026 г. всички салда, активи и пасиви в левове се </a:t>
            </a:r>
            <a:r>
              <a:rPr kumimoji="0" lang="bg-BG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превалутират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евро по официалния курс и се закръгляват по установените правила.</a:t>
            </a: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Google Shape;316;p2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99" y="1304045"/>
            <a:ext cx="544726" cy="54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17;p2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99" y="2597900"/>
            <a:ext cx="544726" cy="5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19;p27"/>
          <p:cNvSpPr txBox="1"/>
          <p:nvPr/>
        </p:nvSpPr>
        <p:spPr>
          <a:xfrm>
            <a:off x="1684047" y="2593165"/>
            <a:ext cx="9380280" cy="13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tabLst/>
              <a:defRPr/>
            </a:pPr>
            <a:r>
              <a:rPr kumimoji="0" lang="bg-BG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Счетоводно и финансово отчитане 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– след въвеждането на еврото всички текущи счетоводни операции и финансови отчети се водят в евро; годишните и междинните отчети се съставят в хиляди евро, като данните за предходния период се преизчисляват в евро за съпоставимост.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6" name="Google Shape;322;p2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99" y="4183968"/>
            <a:ext cx="544726" cy="5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23;p27"/>
          <p:cNvSpPr txBox="1"/>
          <p:nvPr/>
        </p:nvSpPr>
        <p:spPr>
          <a:xfrm>
            <a:off x="1684047" y="4170379"/>
            <a:ext cx="8964074" cy="11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tabLst/>
              <a:defRPr/>
            </a:pPr>
            <a:r>
              <a:rPr kumimoji="0" lang="bg-BG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Данъчни и осигурителни декларации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– за периоди преди въвеждането на еврото сумите се посочват в левове; за периоди, включващи или следващи датата на въвеждането – в евро.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1270" y="5544906"/>
            <a:ext cx="834745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2800"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Насоки за прилагане на Глава четвърта, Раздел II „Счетоводни документи“ от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/>
            </a:r>
            <a:b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</a:b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Закона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за въвеждане на еврото в Република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България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са публикувани на еврото.бг.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Montserrat ExtraBold"/>
              <a:cs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7123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Изисквания към общините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621" y="1296716"/>
            <a:ext cx="10270958" cy="733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Century Gothic" panose="020B0502020202020204" pitchFamily="34" charset="0"/>
              </a:rPr>
              <a:t>Въвеждането </a:t>
            </a:r>
            <a:r>
              <a:rPr lang="ru-RU" sz="1900" dirty="0">
                <a:latin typeface="Century Gothic" panose="020B0502020202020204" pitchFamily="34" charset="0"/>
              </a:rPr>
              <a:t>на еврото трябва да е прозрачно, с ясна, точна и достъпна информация към обществото.</a:t>
            </a:r>
          </a:p>
        </p:txBody>
      </p:sp>
      <p:pic>
        <p:nvPicPr>
          <p:cNvPr id="4" name="Google Shape;316;p2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1899" y="1304045"/>
            <a:ext cx="544726" cy="54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6;p2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173" y="2457626"/>
            <a:ext cx="544726" cy="54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16;p2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5878" y="3808217"/>
            <a:ext cx="544726" cy="54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16;p2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550" y="4849227"/>
            <a:ext cx="544726" cy="5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60621" y="4849227"/>
            <a:ext cx="9809747" cy="87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900" dirty="0">
                <a:latin typeface="Century Gothic" panose="020B0502020202020204" pitchFamily="34" charset="0"/>
              </a:rPr>
              <a:t>Общините следва да изменят </a:t>
            </a:r>
            <a:r>
              <a:rPr lang="ru-RU" sz="1900" b="1" dirty="0" smtClean="0">
                <a:latin typeface="Century Gothic" panose="020B0502020202020204" pitchFamily="34" charset="0"/>
              </a:rPr>
              <a:t>подзаконовите си </a:t>
            </a:r>
            <a:r>
              <a:rPr lang="ru-RU" sz="1900" b="1" dirty="0">
                <a:latin typeface="Century Gothic" panose="020B0502020202020204" pitchFamily="34" charset="0"/>
              </a:rPr>
              <a:t>нормативни актове</a:t>
            </a:r>
            <a:r>
              <a:rPr lang="ru-RU" sz="1900" dirty="0">
                <a:latin typeface="Century Gothic" panose="020B0502020202020204" pitchFamily="34" charset="0"/>
              </a:rPr>
              <a:t>, за </a:t>
            </a:r>
            <a:r>
              <a:rPr lang="ru-RU" sz="1900" dirty="0" smtClean="0">
                <a:latin typeface="Century Gothic" panose="020B0502020202020204" pitchFamily="34" charset="0"/>
              </a:rPr>
              <a:t>да </a:t>
            </a:r>
            <a:r>
              <a:rPr lang="bg-BG" sz="1900" dirty="0" smtClean="0">
                <a:latin typeface="Century Gothic" panose="020B0502020202020204" pitchFamily="34" charset="0"/>
              </a:rPr>
              <a:t>посочат местните данъци, общинските такси и цени на услуги в </a:t>
            </a:r>
            <a:r>
              <a:rPr lang="bg-BG" sz="1900" dirty="0" smtClean="0">
                <a:latin typeface="Century Gothic" panose="020B0502020202020204" pitchFamily="34" charset="0"/>
              </a:rPr>
              <a:t>евро.</a:t>
            </a:r>
            <a:endParaRPr lang="ru-RU" b="1" dirty="0"/>
          </a:p>
          <a:p>
            <a:pPr marL="0" indent="0">
              <a:lnSpc>
                <a:spcPct val="100000"/>
              </a:lnSpc>
              <a:buNone/>
            </a:pPr>
            <a:endParaRPr lang="bg-BG" sz="19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60621" y="2415947"/>
            <a:ext cx="10270958" cy="85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Century Gothic" panose="020B0502020202020204" pitchFamily="34" charset="0"/>
              </a:rPr>
              <a:t>От </a:t>
            </a:r>
            <a:r>
              <a:rPr lang="ru-RU" sz="1900" dirty="0">
                <a:latin typeface="Century Gothic" panose="020B0502020202020204" pitchFamily="34" charset="0"/>
              </a:rPr>
              <a:t>1 януари 2026 г. всички </a:t>
            </a:r>
            <a:r>
              <a:rPr lang="ru-RU" sz="1900" b="1" dirty="0">
                <a:latin typeface="Century Gothic" panose="020B0502020202020204" pitchFamily="34" charset="0"/>
              </a:rPr>
              <a:t>плащания</a:t>
            </a:r>
            <a:r>
              <a:rPr lang="ru-RU" sz="1900" dirty="0">
                <a:latin typeface="Century Gothic" panose="020B0502020202020204" pitchFamily="34" charset="0"/>
              </a:rPr>
              <a:t>, </a:t>
            </a:r>
            <a:r>
              <a:rPr lang="ru-RU" sz="1900" b="1" dirty="0">
                <a:latin typeface="Century Gothic" panose="020B0502020202020204" pitchFamily="34" charset="0"/>
              </a:rPr>
              <a:t>публични задължения, данъци и такси</a:t>
            </a:r>
            <a:r>
              <a:rPr lang="ru-RU" sz="1900" dirty="0">
                <a:latin typeface="Century Gothic" panose="020B0502020202020204" pitchFamily="34" charset="0"/>
              </a:rPr>
              <a:t> се извършват и отчитат в евро</a:t>
            </a:r>
            <a:r>
              <a:rPr lang="ru-RU" sz="1900" dirty="0" smtClean="0">
                <a:latin typeface="Century Gothic" panose="020B0502020202020204" pitchFamily="34" charset="0"/>
              </a:rPr>
              <a:t>; плащания в левове в брой </a:t>
            </a:r>
            <a:r>
              <a:rPr lang="ru-RU" sz="1900" dirty="0">
                <a:latin typeface="Century Gothic" panose="020B0502020202020204" pitchFamily="34" charset="0"/>
              </a:rPr>
              <a:t>се допускат само </a:t>
            </a:r>
            <a:r>
              <a:rPr lang="ru-RU" sz="1900" dirty="0" smtClean="0">
                <a:latin typeface="Century Gothic" panose="020B0502020202020204" pitchFamily="34" charset="0"/>
              </a:rPr>
              <a:t>през януари 2026 г. (периода на двойно обращение</a:t>
            </a:r>
            <a:r>
              <a:rPr lang="ru-RU" sz="1900" dirty="0" smtClean="0">
                <a:latin typeface="Century Gothic" panose="020B0502020202020204" pitchFamily="34" charset="0"/>
              </a:rPr>
              <a:t>).</a:t>
            </a:r>
            <a:endParaRPr lang="ru-RU" sz="1900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60621" y="3744275"/>
            <a:ext cx="10130589" cy="88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9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Информационните системи </a:t>
            </a:r>
            <a:r>
              <a:rPr lang="ru-RU" sz="19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о</a:t>
            </a:r>
            <a:r>
              <a:rPr lang="ru-RU" sz="1900" dirty="0" smtClean="0">
                <a:latin typeface="Century Gothic" panose="020B0502020202020204" pitchFamily="34" charset="0"/>
              </a:rPr>
              <a:t>бщините следва да са адаптирани към еврото до </a:t>
            </a:r>
            <a:r>
              <a:rPr lang="ru-RU" sz="1900" dirty="0">
                <a:latin typeface="Century Gothic" panose="020B0502020202020204" pitchFamily="34" charset="0"/>
              </a:rPr>
              <a:t>30 септември 2025 г.</a:t>
            </a:r>
          </a:p>
        </p:txBody>
      </p:sp>
    </p:spTree>
    <p:extLst>
      <p:ext uri="{BB962C8B-B14F-4D97-AF65-F5344CB8AC3E}">
        <p14:creationId xmlns:p14="http://schemas.microsoft.com/office/powerpoint/2010/main" val="115039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731</Words>
  <Application>Microsoft Office PowerPoint</Application>
  <PresentationFormat>Widescreen</PresentationFormat>
  <Paragraphs>90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Montserrat</vt:lpstr>
      <vt:lpstr>Montserrat ExtraBold</vt:lpstr>
      <vt:lpstr>Montserrat Medium</vt:lpstr>
      <vt:lpstr>Montserrat SemiBold</vt:lpstr>
      <vt:lpstr>Segoe UI Black</vt:lpstr>
      <vt:lpstr>Symbol</vt:lpstr>
      <vt:lpstr>Office Theme</vt:lpstr>
      <vt:lpstr>Въвеждане на еврото в Република България</vt:lpstr>
      <vt:lpstr>Дата, курс,  превалутиране</vt:lpstr>
      <vt:lpstr>Принцип на  автоматичност</vt:lpstr>
      <vt:lpstr>Двойно обозначаване  на цените</vt:lpstr>
      <vt:lpstr>Двойно обращение на  лева и еврото</vt:lpstr>
      <vt:lpstr>Снабдяване и обмяна на банкноти и монети от левове в евро</vt:lpstr>
      <vt:lpstr>Превалутиране на сметки и лихви по депозити и кредити</vt:lpstr>
      <vt:lpstr>Счетоводни и данъчни документи</vt:lpstr>
      <vt:lpstr>Изисквания към общините</vt:lpstr>
      <vt:lpstr>Ключови моменти</vt:lpstr>
      <vt:lpstr>Благодаря за вниманието!</vt:lpstr>
    </vt:vector>
  </TitlesOfParts>
  <Company>Ministry Of Finance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Райна Терзиева</dc:creator>
  <cp:lastModifiedBy>MoF FPESE</cp:lastModifiedBy>
  <cp:revision>153</cp:revision>
  <dcterms:created xsi:type="dcterms:W3CDTF">2025-08-31T17:03:49Z</dcterms:created>
  <dcterms:modified xsi:type="dcterms:W3CDTF">2025-09-05T09:49:57Z</dcterms:modified>
</cp:coreProperties>
</file>