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18_3CA6D6D1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256" r:id="rId2"/>
    <p:sldId id="323" r:id="rId3"/>
    <p:sldId id="324" r:id="rId4"/>
    <p:sldId id="267" r:id="rId5"/>
    <p:sldId id="325" r:id="rId6"/>
    <p:sldId id="258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259" r:id="rId15"/>
    <p:sldId id="265" r:id="rId16"/>
    <p:sldId id="278" r:id="rId17"/>
    <p:sldId id="275" r:id="rId18"/>
    <p:sldId id="270" r:id="rId19"/>
    <p:sldId id="276" r:id="rId20"/>
    <p:sldId id="260" r:id="rId21"/>
    <p:sldId id="326" r:id="rId22"/>
    <p:sldId id="327" r:id="rId23"/>
    <p:sldId id="307" r:id="rId24"/>
    <p:sldId id="328" r:id="rId25"/>
    <p:sldId id="329" r:id="rId26"/>
    <p:sldId id="330" r:id="rId27"/>
    <p:sldId id="331" r:id="rId28"/>
    <p:sldId id="269" r:id="rId29"/>
    <p:sldId id="261" r:id="rId30"/>
  </p:sldIdLst>
  <p:sldSz cx="12192000" cy="6858000"/>
  <p:notesSz cx="6858000" cy="9144000"/>
  <p:embeddedFontLst>
    <p:embeddedFont>
      <p:font typeface="Open Sans" panose="020B0604020202020204" charset="0"/>
      <p:regular r:id="rId32"/>
      <p:bold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Montserrat Light" panose="020B0604020202020204" charset="-52"/>
      <p:regular r:id="rId38"/>
      <p:italic r:id="rId39"/>
    </p:embeddedFont>
    <p:embeddedFont>
      <p:font typeface="Montserrat" panose="020B0604020202020204" charset="-52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Montserrat Black" panose="020B0604020202020204" charset="-52"/>
      <p:bold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Verdana Pro" panose="020B0604030504040204" pitchFamily="34" charset="0"/>
      <p:regular r:id="rId52"/>
      <p:bold r:id="rId53"/>
      <p:italic r:id="rId54"/>
      <p:boldItalic r:id="rId55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85"/>
    <a:srgbClr val="2348AF"/>
    <a:srgbClr val="9CA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4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/Relationships>
</file>

<file path=ppt/comments/modernComment_118_3CA6D6D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3020BD-B293-4785-A870-34403B3D747A}" authorId="{74C6F7FC-8825-37D2-309C-385A29909430}" created="2025-08-29T12:35:54.2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17566929" sldId="280"/>
      <ac:spMk id="3" creationId="{00000000-0000-0000-0000-000000000000}"/>
      <ac:txMk cp="208" len="15">
        <ac:context len="768" hash="1944555446"/>
      </ac:txMk>
    </ac:txMkLst>
    <p188:pos x="5455515" y="1389172"/>
    <p188:txBody>
      <a:bodyPr/>
      <a:lstStyle/>
      <a:p>
        <a:r>
          <a:rPr lang="bg-BG"/>
          <a:t>До 08.08.2026- нова редакция на чл. 15, ал. 2 от ЗВЕБ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3BFD0-6C04-4535-8399-72291C5A7925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6ED96-1F85-415A-B3EE-3B9DE320BBA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367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Въвеждането</a:t>
            </a:r>
            <a:r>
              <a:rPr lang="ru-RU" dirty="0"/>
              <a:t> на </a:t>
            </a:r>
            <a:r>
              <a:rPr lang="ru-RU" dirty="0" err="1"/>
              <a:t>еврото</a:t>
            </a:r>
            <a:r>
              <a:rPr lang="ru-RU" dirty="0"/>
              <a:t> се </a:t>
            </a:r>
            <a:r>
              <a:rPr lang="ru-RU" dirty="0" err="1"/>
              <a:t>извършва</a:t>
            </a:r>
            <a:r>
              <a:rPr lang="ru-RU" dirty="0"/>
              <a:t> в </a:t>
            </a:r>
            <a:r>
              <a:rPr lang="ru-RU" dirty="0" err="1"/>
              <a:t>съответствие</a:t>
            </a:r>
            <a:r>
              <a:rPr lang="ru-RU" dirty="0"/>
              <a:t> с </a:t>
            </a:r>
            <a:r>
              <a:rPr lang="ru-RU" dirty="0" err="1"/>
              <a:t>няколко</a:t>
            </a:r>
            <a:r>
              <a:rPr lang="ru-RU" dirty="0"/>
              <a:t> </a:t>
            </a:r>
            <a:r>
              <a:rPr lang="ru-RU" dirty="0" err="1"/>
              <a:t>основни</a:t>
            </a:r>
            <a:r>
              <a:rPr lang="ru-RU" dirty="0"/>
              <a:t> принципа, </a:t>
            </a:r>
            <a:r>
              <a:rPr lang="ru-RU" dirty="0" err="1"/>
              <a:t>заложени</a:t>
            </a:r>
            <a:r>
              <a:rPr lang="ru-RU" dirty="0"/>
              <a:t> в закона:</a:t>
            </a:r>
          </a:p>
          <a:p>
            <a:r>
              <a:rPr lang="ru-RU" dirty="0"/>
              <a:t>1) </a:t>
            </a:r>
            <a:r>
              <a:rPr lang="ru-RU" dirty="0" err="1"/>
              <a:t>Принципът</a:t>
            </a:r>
            <a:r>
              <a:rPr lang="ru-RU" dirty="0"/>
              <a:t> на защита на </a:t>
            </a:r>
            <a:r>
              <a:rPr lang="ru-RU" dirty="0" err="1"/>
              <a:t>потребителите</a:t>
            </a:r>
            <a:r>
              <a:rPr lang="ru-RU" dirty="0"/>
              <a:t> </a:t>
            </a:r>
            <a:r>
              <a:rPr lang="ru-RU" dirty="0" err="1"/>
              <a:t>означава</a:t>
            </a:r>
            <a:r>
              <a:rPr lang="ru-RU" dirty="0"/>
              <a:t>, че не се допуска те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поставени</a:t>
            </a:r>
            <a:r>
              <a:rPr lang="ru-RU" dirty="0"/>
              <a:t> в </a:t>
            </a:r>
            <a:r>
              <a:rPr lang="ru-RU" dirty="0" err="1"/>
              <a:t>по-неблагоприятно</a:t>
            </a:r>
            <a:r>
              <a:rPr lang="ru-RU" dirty="0"/>
              <a:t> положение </a:t>
            </a:r>
            <a:r>
              <a:rPr lang="ru-RU" dirty="0" err="1"/>
              <a:t>спрямо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еврото</a:t>
            </a:r>
            <a:r>
              <a:rPr lang="ru-RU" dirty="0"/>
              <a:t> не </a:t>
            </a:r>
            <a:r>
              <a:rPr lang="ru-RU" dirty="0" err="1"/>
              <a:t>беше</a:t>
            </a:r>
            <a:r>
              <a:rPr lang="ru-RU" dirty="0"/>
              <a:t> </a:t>
            </a:r>
            <a:r>
              <a:rPr lang="ru-RU" dirty="0" err="1"/>
              <a:t>въведено</a:t>
            </a:r>
            <a:r>
              <a:rPr lang="ru-RU" dirty="0"/>
              <a:t>.</a:t>
            </a:r>
          </a:p>
          <a:p>
            <a:r>
              <a:rPr lang="ru-RU" dirty="0"/>
              <a:t>2) </a:t>
            </a:r>
            <a:r>
              <a:rPr lang="ru-RU" dirty="0" err="1"/>
              <a:t>Съобразно</a:t>
            </a:r>
            <a:r>
              <a:rPr lang="ru-RU" dirty="0"/>
              <a:t> принципа на </a:t>
            </a:r>
            <a:r>
              <a:rPr lang="ru-RU" dirty="0" err="1"/>
              <a:t>приемственост</a:t>
            </a:r>
            <a:r>
              <a:rPr lang="ru-RU" dirty="0"/>
              <a:t> и автоматично </a:t>
            </a:r>
            <a:r>
              <a:rPr lang="ru-RU" dirty="0" err="1"/>
              <a:t>превалутиране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правни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запазват</a:t>
            </a:r>
            <a:r>
              <a:rPr lang="ru-RU" dirty="0"/>
              <a:t> </a:t>
            </a:r>
            <a:r>
              <a:rPr lang="ru-RU" dirty="0" err="1"/>
              <a:t>действието</a:t>
            </a:r>
            <a:r>
              <a:rPr lang="ru-RU" dirty="0"/>
              <a:t> си и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предвидени</a:t>
            </a:r>
            <a:r>
              <a:rPr lang="ru-RU" dirty="0"/>
              <a:t> в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ru-RU" dirty="0"/>
              <a:t> в лева се </a:t>
            </a:r>
            <a:r>
              <a:rPr lang="ru-RU" dirty="0" err="1"/>
              <a:t>считат</a:t>
            </a:r>
            <a:r>
              <a:rPr lang="ru-RU" dirty="0"/>
              <a:t> за </a:t>
            </a:r>
            <a:r>
              <a:rPr lang="ru-RU" dirty="0" err="1"/>
              <a:t>стойности</a:t>
            </a:r>
            <a:r>
              <a:rPr lang="ru-RU" dirty="0"/>
              <a:t> в евро, без да е необходимо да се </a:t>
            </a:r>
            <a:r>
              <a:rPr lang="ru-RU" dirty="0" err="1"/>
              <a:t>сключва</a:t>
            </a:r>
            <a:r>
              <a:rPr lang="ru-RU" dirty="0"/>
              <a:t> </a:t>
            </a:r>
            <a:r>
              <a:rPr lang="ru-RU" dirty="0" err="1"/>
              <a:t>допълнително</a:t>
            </a:r>
            <a:r>
              <a:rPr lang="ru-RU" dirty="0"/>
              <a:t> </a:t>
            </a:r>
            <a:r>
              <a:rPr lang="ru-RU" dirty="0" err="1"/>
              <a:t>споразумение</a:t>
            </a:r>
            <a:r>
              <a:rPr lang="ru-RU" dirty="0"/>
              <a:t>, да се </a:t>
            </a:r>
            <a:r>
              <a:rPr lang="ru-RU" dirty="0" err="1"/>
              <a:t>подава</a:t>
            </a:r>
            <a:r>
              <a:rPr lang="ru-RU" dirty="0"/>
              <a:t> уведомление, да се </a:t>
            </a:r>
            <a:r>
              <a:rPr lang="ru-RU" dirty="0" err="1"/>
              <a:t>дава</a:t>
            </a:r>
            <a:r>
              <a:rPr lang="ru-RU" dirty="0"/>
              <a:t> </a:t>
            </a:r>
            <a:r>
              <a:rPr lang="ru-RU" dirty="0" err="1"/>
              <a:t>съгласие</a:t>
            </a:r>
            <a:r>
              <a:rPr lang="ru-RU" dirty="0"/>
              <a:t> и т.н.</a:t>
            </a:r>
          </a:p>
          <a:p>
            <a:r>
              <a:rPr lang="ru-RU" dirty="0"/>
              <a:t>3) </a:t>
            </a:r>
            <a:r>
              <a:rPr lang="ru-RU" dirty="0" err="1"/>
              <a:t>Принципът</a:t>
            </a:r>
            <a:r>
              <a:rPr lang="ru-RU" dirty="0"/>
              <a:t> на </a:t>
            </a:r>
            <a:r>
              <a:rPr lang="ru-RU" dirty="0" err="1"/>
              <a:t>икономичност</a:t>
            </a:r>
            <a:r>
              <a:rPr lang="ru-RU" dirty="0"/>
              <a:t> и </a:t>
            </a:r>
            <a:r>
              <a:rPr lang="ru-RU" dirty="0" err="1"/>
              <a:t>ефективност</a:t>
            </a:r>
            <a:r>
              <a:rPr lang="ru-RU" dirty="0"/>
              <a:t> </a:t>
            </a:r>
            <a:r>
              <a:rPr lang="ru-RU" dirty="0" err="1"/>
              <a:t>предполага</a:t>
            </a:r>
            <a:r>
              <a:rPr lang="ru-RU" dirty="0"/>
              <a:t> </a:t>
            </a:r>
            <a:r>
              <a:rPr lang="ru-RU" dirty="0" err="1"/>
              <a:t>всички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да се </a:t>
            </a:r>
            <a:r>
              <a:rPr lang="ru-RU" dirty="0" err="1"/>
              <a:t>осъществяват</a:t>
            </a:r>
            <a:r>
              <a:rPr lang="ru-RU" dirty="0"/>
              <a:t> по </a:t>
            </a:r>
            <a:r>
              <a:rPr lang="ru-RU" dirty="0" err="1"/>
              <a:t>най-ефективен</a:t>
            </a:r>
            <a:r>
              <a:rPr lang="ru-RU" dirty="0"/>
              <a:t> и </a:t>
            </a:r>
            <a:r>
              <a:rPr lang="ru-RU" dirty="0" err="1"/>
              <a:t>целесъобразен</a:t>
            </a:r>
            <a:r>
              <a:rPr lang="ru-RU" dirty="0"/>
              <a:t> начин. Не се </a:t>
            </a:r>
            <a:r>
              <a:rPr lang="ru-RU" dirty="0" err="1"/>
              <a:t>прилагат</a:t>
            </a:r>
            <a:r>
              <a:rPr lang="ru-RU" dirty="0"/>
              <a:t> </a:t>
            </a:r>
            <a:r>
              <a:rPr lang="ru-RU" dirty="0" err="1"/>
              <a:t>законовите</a:t>
            </a:r>
            <a:r>
              <a:rPr lang="ru-RU" dirty="0"/>
              <a:t> </a:t>
            </a:r>
            <a:r>
              <a:rPr lang="ru-RU" dirty="0" err="1"/>
              <a:t>изисквания</a:t>
            </a:r>
            <a:r>
              <a:rPr lang="ru-RU" dirty="0"/>
              <a:t> за одобрение на </a:t>
            </a:r>
            <a:r>
              <a:rPr lang="ru-RU" dirty="0" err="1"/>
              <a:t>промени</a:t>
            </a:r>
            <a:r>
              <a:rPr lang="ru-RU" dirty="0"/>
              <a:t> в </a:t>
            </a:r>
            <a:r>
              <a:rPr lang="ru-RU" dirty="0" err="1"/>
              <a:t>съответните</a:t>
            </a:r>
            <a:r>
              <a:rPr lang="ru-RU" dirty="0"/>
              <a:t> </a:t>
            </a:r>
            <a:r>
              <a:rPr lang="ru-RU" dirty="0" err="1"/>
              <a:t>учредителни</a:t>
            </a:r>
            <a:r>
              <a:rPr lang="ru-RU" dirty="0"/>
              <a:t> </a:t>
            </a:r>
            <a:r>
              <a:rPr lang="ru-RU" dirty="0" err="1"/>
              <a:t>актове</a:t>
            </a:r>
            <a:r>
              <a:rPr lang="ru-RU" dirty="0"/>
              <a:t>, правила и договори, </a:t>
            </a:r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свързани</a:t>
            </a:r>
            <a:r>
              <a:rPr lang="ru-RU" dirty="0"/>
              <a:t> само с </a:t>
            </a:r>
            <a:r>
              <a:rPr lang="ru-RU" dirty="0" err="1"/>
              <a:t>превалутиране</a:t>
            </a:r>
            <a:r>
              <a:rPr lang="ru-RU" dirty="0"/>
              <a:t> в евро.</a:t>
            </a:r>
          </a:p>
          <a:p>
            <a:r>
              <a:rPr lang="ru-RU" dirty="0"/>
              <a:t>4) С </a:t>
            </a:r>
            <a:r>
              <a:rPr lang="ru-RU" dirty="0" err="1"/>
              <a:t>оглед</a:t>
            </a:r>
            <a:r>
              <a:rPr lang="ru-RU" dirty="0"/>
              <a:t> </a:t>
            </a:r>
            <a:r>
              <a:rPr lang="ru-RU" dirty="0" err="1"/>
              <a:t>информираност</a:t>
            </a:r>
            <a:r>
              <a:rPr lang="ru-RU" dirty="0"/>
              <a:t> и </a:t>
            </a:r>
            <a:r>
              <a:rPr lang="ru-RU" dirty="0" err="1"/>
              <a:t>прозрачност</a:t>
            </a:r>
            <a:r>
              <a:rPr lang="ru-RU" dirty="0"/>
              <a:t> </a:t>
            </a:r>
            <a:r>
              <a:rPr lang="ru-RU" dirty="0" err="1"/>
              <a:t>законът</a:t>
            </a:r>
            <a:r>
              <a:rPr lang="ru-RU" dirty="0"/>
              <a:t> </a:t>
            </a:r>
            <a:r>
              <a:rPr lang="ru-RU" dirty="0" err="1"/>
              <a:t>предвижда</a:t>
            </a:r>
            <a:r>
              <a:rPr lang="ru-RU" dirty="0"/>
              <a:t> </a:t>
            </a:r>
            <a:r>
              <a:rPr lang="ru-RU" dirty="0" err="1"/>
              <a:t>предоставяне</a:t>
            </a:r>
            <a:r>
              <a:rPr lang="ru-RU" dirty="0"/>
              <a:t> на </a:t>
            </a:r>
            <a:r>
              <a:rPr lang="ru-RU" dirty="0" err="1"/>
              <a:t>заинтересованите</a:t>
            </a:r>
            <a:r>
              <a:rPr lang="ru-RU" dirty="0"/>
              <a:t> лица на </a:t>
            </a:r>
            <a:r>
              <a:rPr lang="ru-RU" dirty="0" err="1"/>
              <a:t>необходимата</a:t>
            </a:r>
            <a:r>
              <a:rPr lang="ru-RU" dirty="0"/>
              <a:t> информация </a:t>
            </a:r>
            <a:r>
              <a:rPr lang="ru-RU" dirty="0" err="1"/>
              <a:t>относно</a:t>
            </a:r>
            <a:r>
              <a:rPr lang="ru-RU" dirty="0"/>
              <a:t> </a:t>
            </a:r>
            <a:r>
              <a:rPr lang="ru-RU" dirty="0" err="1"/>
              <a:t>въвеждането</a:t>
            </a:r>
            <a:r>
              <a:rPr lang="ru-RU" dirty="0"/>
              <a:t> на </a:t>
            </a:r>
            <a:r>
              <a:rPr lang="ru-RU" dirty="0" err="1"/>
              <a:t>еврото</a:t>
            </a:r>
            <a:r>
              <a:rPr lang="ru-RU" dirty="0"/>
              <a:t>, </a:t>
            </a:r>
            <a:r>
              <a:rPr lang="ru-RU" dirty="0" err="1"/>
              <a:t>като</a:t>
            </a:r>
            <a:r>
              <a:rPr lang="ru-RU" dirty="0"/>
              <a:t> </a:t>
            </a:r>
            <a:r>
              <a:rPr lang="ru-RU" dirty="0" err="1"/>
              <a:t>конкретни</a:t>
            </a:r>
            <a:r>
              <a:rPr lang="ru-RU" dirty="0"/>
              <a:t> </a:t>
            </a:r>
            <a:r>
              <a:rPr lang="ru-RU" dirty="0" err="1"/>
              <a:t>примери</a:t>
            </a:r>
            <a:r>
              <a:rPr lang="ru-RU" dirty="0"/>
              <a:t> в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видите и в </a:t>
            </a:r>
            <a:r>
              <a:rPr lang="ru-RU" dirty="0" err="1"/>
              <a:t>следващите</a:t>
            </a:r>
            <a:r>
              <a:rPr lang="ru-RU" dirty="0"/>
              <a:t> </a:t>
            </a:r>
            <a:r>
              <a:rPr lang="ru-RU" dirty="0" err="1"/>
              <a:t>слайдове</a:t>
            </a:r>
            <a:r>
              <a:rPr lang="ru-RU" dirty="0"/>
              <a:t>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F57B2-D97A-427D-8BD1-8A97549C69B6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34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A4B00-5F29-DC74-A2D4-4FFE2DC09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5AAF5-4E18-24E2-4838-7C49BDAC38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971C5F-5E1C-7660-8910-417D48B15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A542D-9A38-BF82-E050-52FEFBC30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C5EB6-0E5D-3440-9009-A69AAB5E5BEF}" type="slidenum">
              <a:rPr kumimoji="0" lang="en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75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CA7A9-A811-3F8F-0F23-AC543998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5720F0-93EE-2AB9-34C0-E31B07BAE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03B0EE-BE53-B796-5F2C-A2CB76FF5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5F9E3-A3B9-4BE8-4361-964D8117A5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C5EB6-0E5D-3440-9009-A69AAB5E5BEF}" type="slidenum">
              <a:rPr kumimoji="0" lang="en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14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CA798-F5DF-0AC1-0684-3F94F364F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BA08B-1F82-2204-4B20-874EF471A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C30593-F6B6-649E-097B-410EDB893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04D0E-3266-3547-2C04-7366A5DEA4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C5EB6-0E5D-3440-9009-A69AAB5E5BEF}" type="slidenum">
              <a:rPr kumimoji="0" lang="en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59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833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72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234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0EDC-792D-89BF-1D45-566364FCB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Title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C444-32EB-F9D3-73A6-51D2AD47B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6075" y="1584147"/>
            <a:ext cx="11499851" cy="4761089"/>
          </a:xfrm>
        </p:spPr>
        <p:txBody>
          <a:bodyPr/>
          <a:lstStyle>
            <a:lvl1pPr marL="0" indent="0">
              <a:buNone/>
              <a:defRPr sz="75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Add chart/table here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9FF7BBF-7E04-E8B7-CA52-4744ED84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B0B6C-D3DF-C041-8D88-77A978414D45}" type="slidenum">
              <a:rPr lang="en-BG" smtClean="0"/>
              <a:pPr/>
              <a:t>‹#›</a:t>
            </a:fld>
            <a:endParaRPr lang="en-BG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F77B4C2-55C5-71CA-BBBE-C944A1CC96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077" y="661988"/>
            <a:ext cx="9999043" cy="247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BG" dirty="0"/>
              <a:t>Subtitle goes here</a:t>
            </a:r>
            <a:r>
              <a:rPr lang="en-US" dirty="0"/>
              <a:t>. Delete if not needed.</a:t>
            </a:r>
            <a:endParaRPr lang="en-BG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31A25C3-D129-B540-9E80-320FD07E83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6078" y="1221789"/>
            <a:ext cx="11499847" cy="247650"/>
          </a:xfrm>
        </p:spPr>
        <p:txBody>
          <a:bodyPr anchor="t" anchorCtr="0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7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BG"/>
              <a:t>Chart title</a:t>
            </a:r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9075DB6C-2D19-2B31-1B14-C8A7AE6665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98884" y="6454777"/>
            <a:ext cx="9694616" cy="365125"/>
          </a:xfrm>
        </p:spPr>
        <p:txBody>
          <a:bodyPr/>
          <a:lstStyle/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1997407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019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383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603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082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923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564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747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361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3421-A964-4DBB-9EBA-A8BB6548C52E}" type="datetimeFigureOut">
              <a:rPr lang="bg-BG" smtClean="0"/>
              <a:t>1.9.2025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6C0FD-1538-49A4-88B0-D0D958293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924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18_3CA6D6D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4752"/>
            <a:ext cx="12192000" cy="541324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" y="507475"/>
            <a:ext cx="2423989" cy="464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043" y="1763642"/>
            <a:ext cx="2849637" cy="32200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27109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bg-BG" dirty="0" smtClean="0">
                <a:solidFill>
                  <a:schemeClr val="bg1"/>
                </a:solidFill>
                <a:latin typeface="Montserrat Black" pitchFamily="2" charset="-52"/>
              </a:rPr>
              <a:t>ЕВРОТО В НЕБАНКОВИЯ ФИНАНСОВ СЕКТОР НА БЪЛГАРИЯ</a:t>
            </a:r>
            <a:endParaRPr lang="bg-BG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8561"/>
            <a:ext cx="12192000" cy="18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1424775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48690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bg-BG" sz="2800" dirty="0" smtClean="0">
                <a:solidFill>
                  <a:schemeClr val="bg1"/>
                </a:solidFill>
                <a:latin typeface="Montserrat Black" pitchFamily="2" charset="-52"/>
              </a:rPr>
              <a:t>ПРАВИЛА ЗА ПРЕВАЛУТИРАНЕ И ЗАКРЪГЛЯВАНЕ ПРИ ДЯЛОВЕ НА КИС</a:t>
            </a:r>
            <a:endParaRPr lang="bg-BG" sz="28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BD5C2-E9B3-9D66-DF9A-EAF5A43A5C2D}"/>
              </a:ext>
            </a:extLst>
          </p:cNvPr>
          <p:cNvSpPr txBox="1">
            <a:spLocks/>
          </p:cNvSpPr>
          <p:nvPr/>
        </p:nvSpPr>
        <p:spPr>
          <a:xfrm>
            <a:off x="475052" y="1424775"/>
            <a:ext cx="9813471" cy="49204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първия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работен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ден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датата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въвеждане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еврото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Република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България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нетната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активите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колективна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схема в евро се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изчислява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като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нетната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активите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левове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към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края на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предходния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работен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ден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се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превалутира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съответствие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общите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правила 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превалутиране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закръгляване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Нетната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активите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един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дял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евро се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изчислява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като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превалутираната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нетна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активите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 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раздели на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броя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дялове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обращение и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получената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се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закръгли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точност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500" u="sng" dirty="0" smtClean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ЧЕТВЪРТИЯ ЗНАК</a:t>
            </a:r>
            <a:r>
              <a:rPr lang="ru-RU" sz="1500" dirty="0" smtClean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след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запетая по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следния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начин: </a:t>
            </a:r>
            <a:endParaRPr lang="ru-RU" sz="1500" dirty="0" smtClean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когато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петият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знак след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запетая е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по-малък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от пет,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четвъртият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знак след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запетая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остава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непроменен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ru-RU" sz="1500" dirty="0" smtClean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когато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петият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знак след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запетая е равен или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по-голям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от пет,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четвъртият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знак след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запетая се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увеличава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една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единица. </a:t>
            </a:r>
            <a:endParaRPr lang="ru-RU" sz="1500" dirty="0" smtClean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Специфичните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правила за </a:t>
            </a: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закръгляване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нетната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активите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един </a:t>
            </a: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дял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се </a:t>
            </a: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прилагат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 за </a:t>
            </a:r>
            <a:r>
              <a:rPr lang="ru-RU" sz="15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емисионната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един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дял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евро и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цената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обратно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изкупуване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един </a:t>
            </a:r>
            <a:r>
              <a:rPr lang="ru-RU" sz="15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дял</a:t>
            </a:r>
            <a:r>
              <a:rPr lang="ru-RU" sz="15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5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евро. </a:t>
            </a:r>
          </a:p>
        </p:txBody>
      </p:sp>
    </p:spTree>
    <p:extLst>
      <p:ext uri="{BB962C8B-B14F-4D97-AF65-F5344CB8AC3E}">
        <p14:creationId xmlns:p14="http://schemas.microsoft.com/office/powerpoint/2010/main" val="350285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1424775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 smtClean="0">
                <a:solidFill>
                  <a:schemeClr val="bg1"/>
                </a:solidFill>
                <a:latin typeface="Montserrat Black" pitchFamily="2" charset="-52"/>
              </a:rPr>
              <a:t>ПРАВО НА ИНФОРМАЦИЯ</a:t>
            </a:r>
            <a:endParaRPr lang="bg-BG" sz="32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BD5C2-E9B3-9D66-DF9A-EAF5A43A5C2D}"/>
              </a:ext>
            </a:extLst>
          </p:cNvPr>
          <p:cNvSpPr txBox="1">
            <a:spLocks/>
          </p:cNvSpPr>
          <p:nvPr/>
        </p:nvSpPr>
        <p:spPr>
          <a:xfrm>
            <a:off x="346644" y="1636477"/>
            <a:ext cx="9813471" cy="46007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периода на двойно </a:t>
            </a: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обозначаване инвеститорите </a:t>
            </a: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могат </a:t>
            </a:r>
            <a:r>
              <a:rPr lang="bg-BG" sz="1800" u="sng" dirty="0" smtClean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БЕЗПЛАТНО</a:t>
            </a: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да получат информация за стойността на притежаваните от тях активи и за дължимите такси и комисионни в левове и </a:t>
            </a: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 </a:t>
            </a:r>
            <a:r>
              <a:rPr lang="bg-BG" sz="1800" u="sng" dirty="0" smtClean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ПРИ ПОИСКВАНЕ</a:t>
            </a: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период от една година от датата на въвеждане на еврото в Република България инвеститорите имат право да получат информация относно паричните стойности в левове на техните активи към датата на </a:t>
            </a:r>
            <a:r>
              <a:rPr lang="bg-BG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превалутиране</a:t>
            </a: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 Посканата информация се предоставя </a:t>
            </a:r>
            <a:r>
              <a:rPr lang="bg-BG" sz="1800" u="sng" dirty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безплатно</a:t>
            </a: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7-дневен срок от постъпването на запитването.</a:t>
            </a:r>
            <a:endParaRPr lang="en-US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sz="1800" dirty="0">
              <a:solidFill>
                <a:srgbClr val="1B3685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70979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1424775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4937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800" dirty="0" smtClean="0">
                <a:solidFill>
                  <a:schemeClr val="bg1"/>
                </a:solidFill>
                <a:latin typeface="Montserrat Black" pitchFamily="2" charset="-52"/>
              </a:rPr>
              <a:t>СДЕЛКИ И ОПЕРАЦИИ С БЕЗНАЛИЧНИ ФИНАНСОВИ ИНСТРУМЕНТИ </a:t>
            </a:r>
            <a:endParaRPr lang="bg-BG" sz="28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BD5C2-E9B3-9D66-DF9A-EAF5A43A5C2D}"/>
              </a:ext>
            </a:extLst>
          </p:cNvPr>
          <p:cNvSpPr txBox="1">
            <a:spLocks/>
          </p:cNvSpPr>
          <p:nvPr/>
        </p:nvSpPr>
        <p:spPr>
          <a:xfrm>
            <a:off x="346644" y="1636477"/>
            <a:ext cx="9813471" cy="46007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29.12.2025 г. се преустановяват всички сделки и операции с безналични финансови инструменти.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Сделките </a:t>
            </a: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операциите с  безналични финансови инструменти ще бъдат възобновени на 02.01.2026 г. 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Сетълментът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сметките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парични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средства при сделки с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финансови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инструменти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сключени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левове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датата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въвеждане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еврото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Република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България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бъдат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приключени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датата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въвеждане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еврото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или след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нея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се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извършват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евро. </a:t>
            </a:r>
            <a:endParaRPr lang="ru-RU" sz="1800" dirty="0" smtClean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Броят на акциите или дяловете остава същият, но номиналната им стойност ще е в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евро.</a:t>
            </a: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bg-BG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bg-BG" sz="1800" dirty="0">
              <a:solidFill>
                <a:srgbClr val="1B3685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2611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1424775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 smtClean="0">
                <a:solidFill>
                  <a:schemeClr val="bg1"/>
                </a:solidFill>
                <a:latin typeface="Montserrat Black" pitchFamily="2" charset="-52"/>
              </a:rPr>
              <a:t>ПОДАВАНЕ НА ЖАЛБИ И СИГНАЛИ </a:t>
            </a:r>
            <a:endParaRPr lang="bg-BG" sz="32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BD5C2-E9B3-9D66-DF9A-EAF5A43A5C2D}"/>
              </a:ext>
            </a:extLst>
          </p:cNvPr>
          <p:cNvSpPr txBox="1">
            <a:spLocks/>
          </p:cNvSpPr>
          <p:nvPr/>
        </p:nvSpPr>
        <p:spPr>
          <a:xfrm>
            <a:off x="346644" y="1636477"/>
            <a:ext cx="9813471" cy="46007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случай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установяване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некоректни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действия от страна на дружество от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небанковия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финансов сектор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изпратите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сигнал до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Комисията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 финансов надзор по отношение на:</a:t>
            </a: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редоставянето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безплатна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информация 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7 –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дневен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срок от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поискването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паричните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стойности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левове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пазване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изискванията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двойното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обозначаване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периода от 08.08.2025 г. до 08.08.2026 г.;</a:t>
            </a:r>
            <a:endParaRPr lang="ru-RU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величаване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цените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предоставяните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услуги,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когато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не е обосновано от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обективни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икономически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фактори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съмнение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измами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във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връзка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въвеждането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еврото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получаване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подвеждащи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предложения за 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преподписване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договори и 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за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подписване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нови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документи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следва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незабавно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сигнализирате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Комисията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 финансов надзор.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sz="1800" dirty="0">
              <a:solidFill>
                <a:srgbClr val="1B3685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810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4752"/>
            <a:ext cx="12192000" cy="541324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" y="507475"/>
            <a:ext cx="2423989" cy="464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27" y="1763641"/>
            <a:ext cx="4226079" cy="477546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26492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bg-BG" dirty="0" smtClean="0">
                <a:solidFill>
                  <a:schemeClr val="bg1"/>
                </a:solidFill>
                <a:latin typeface="Montserrat Black" pitchFamily="2" charset="-52"/>
              </a:rPr>
              <a:t>ЗАСТРАХОВАТЕЛНА ДЕЙНОСТ</a:t>
            </a:r>
            <a:endParaRPr lang="bg-BG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8561"/>
            <a:ext cx="12192000" cy="18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 smtClean="0">
                <a:solidFill>
                  <a:schemeClr val="bg1"/>
                </a:solidFill>
                <a:latin typeface="Montserrat Black" pitchFamily="2" charset="-52"/>
              </a:rPr>
              <a:t>ЗАСТРАХОВАТЕЛНА ДЕЙНОСТ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624" y="2968968"/>
            <a:ext cx="9345168" cy="1397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1600" dirty="0" smtClean="0">
                <a:solidFill>
                  <a:srgbClr val="1B3685"/>
                </a:solidFill>
                <a:latin typeface="Montserrat Black" panose="020B0604020202020204" charset="-52"/>
              </a:rPr>
              <a:t>Застрахователният сектор </a:t>
            </a:r>
            <a:r>
              <a:rPr lang="bg-BG" sz="1600" dirty="0" smtClean="0">
                <a:solidFill>
                  <a:srgbClr val="1B3685"/>
                </a:solidFill>
                <a:latin typeface="Montserrat Light" pitchFamily="2" charset="-52"/>
              </a:rPr>
              <a:t>гарантира финансова защита на гражданите и бизнеса. При въвеждането на еврото всички застрахователни премии, обезщетения и резерви ще се преизчисляват автоматично в евро по официалния курс, без промяна в реалната стойност и без допълнителни такси. Нека видим най-често задаваните въпроси:</a:t>
            </a:r>
            <a:endParaRPr lang="bg-BG" dirty="0">
              <a:effectLst/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 smtClean="0">
                <a:solidFill>
                  <a:schemeClr val="bg1"/>
                </a:solidFill>
                <a:latin typeface="Montserrat Black" pitchFamily="2" charset="-52"/>
              </a:rPr>
              <a:t>ЗАСТРАХОВАТЕЛНА ДЕЙНОСТ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056" y="2327477"/>
            <a:ext cx="9345168" cy="4487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1600" dirty="0">
                <a:solidFill>
                  <a:srgbClr val="1B3685"/>
                </a:solidFill>
                <a:latin typeface="Montserrat Black" panose="020B0604020202020204" charset="-52"/>
              </a:rPr>
              <a:t>1. Как ще се случи </a:t>
            </a:r>
            <a:r>
              <a:rPr lang="bg-BG" sz="1600" dirty="0" err="1">
                <a:solidFill>
                  <a:srgbClr val="1B3685"/>
                </a:solidFill>
                <a:latin typeface="Montserrat Black" panose="020B0604020202020204" charset="-52"/>
              </a:rPr>
              <a:t>превалутирането</a:t>
            </a:r>
            <a:r>
              <a:rPr lang="bg-BG" sz="1600" dirty="0">
                <a:solidFill>
                  <a:srgbClr val="1B3685"/>
                </a:solidFill>
                <a:latin typeface="Montserrat Black" panose="020B0604020202020204" charset="-52"/>
              </a:rPr>
              <a:t> при застрахователните договори?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След въвеждане на еврото в Република България </a:t>
            </a:r>
            <a:r>
              <a:rPr lang="bg-BG" sz="1600" dirty="0" err="1">
                <a:solidFill>
                  <a:srgbClr val="1B3685"/>
                </a:solidFill>
                <a:latin typeface="Montserrat Light" pitchFamily="2" charset="-52"/>
              </a:rPr>
              <a:t>превалутирането</a:t>
            </a: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 при застраховките се извършва автоматично според официалния валутен курс. В периода на двойното обозначаване на застрахователните продукти, застрахователите и застрахователните посредници са длъжни да обозначават двойно в евро и в левове общата сума, дължима по всеки застрахователен договор, сключен в този период, както и размера на вноските при разсрочено плащане на застрахователна премия. През този период застрахователите и застрахователните посредници са длъжни да обозначават двойно и всички съобщения, които изпращат относно размера на дължими вноски при разсрочено плащане на застрахователна премия по застрахователен договор.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US" sz="1600" spc="75" dirty="0" smtClean="0">
              <a:solidFill>
                <a:srgbClr val="888888"/>
              </a:solidFill>
              <a:latin typeface="Montserrat Light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bg-B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bg-B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bg-B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 smtClean="0">
                <a:solidFill>
                  <a:schemeClr val="bg1"/>
                </a:solidFill>
                <a:latin typeface="Montserrat Black" pitchFamily="2" charset="-52"/>
              </a:rPr>
              <a:t>ЗАСТРАХОВАТЕЛНА ДЕЙНОСТ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080" y="2419458"/>
            <a:ext cx="8924544" cy="4385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1600" dirty="0">
                <a:solidFill>
                  <a:srgbClr val="1B3685"/>
                </a:solidFill>
                <a:latin typeface="Montserrat Black" panose="020B0604020202020204" charset="-52"/>
              </a:rPr>
              <a:t>2. Ще се променят ли премиите по сключените от мен застраховки, когато преминем към еврото?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Застрахователните премии се </a:t>
            </a:r>
            <a:r>
              <a:rPr lang="bg-BG" sz="1600" dirty="0" err="1">
                <a:solidFill>
                  <a:srgbClr val="1B3685"/>
                </a:solidFill>
                <a:latin typeface="Montserrat Light" pitchFamily="2" charset="-52"/>
              </a:rPr>
              <a:t>превалутират</a:t>
            </a: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 от лева в евро според официалния валутен курс. Въвеждането на еврото не води до други промени в премиите по сключените от Вас застраховки. </a:t>
            </a:r>
            <a:endParaRPr lang="en-US" sz="1600" dirty="0">
              <a:solidFill>
                <a:srgbClr val="1B3685"/>
              </a:solidFill>
              <a:latin typeface="Montserrat Light" pitchFamily="2" charset="-52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b="1" dirty="0" smtClean="0">
              <a:solidFill>
                <a:srgbClr val="323232"/>
              </a:solidFill>
              <a:latin typeface="Robot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bg-BG" sz="1600" dirty="0">
                <a:solidFill>
                  <a:srgbClr val="1B3685"/>
                </a:solidFill>
                <a:latin typeface="Montserrat Black" panose="020B0604020202020204" charset="-52"/>
              </a:rPr>
              <a:t>3. Ще се отрази ли на застрахователните обезщетения валутната промяна?</a:t>
            </a:r>
          </a:p>
          <a:p>
            <a:pPr>
              <a:lnSpc>
                <a:spcPct val="107000"/>
              </a:lnSpc>
            </a:pP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Застрахователните обезщетения се </a:t>
            </a:r>
            <a:r>
              <a:rPr lang="bg-BG" sz="1600" dirty="0" err="1">
                <a:solidFill>
                  <a:srgbClr val="1B3685"/>
                </a:solidFill>
                <a:latin typeface="Montserrat Light" pitchFamily="2" charset="-52"/>
              </a:rPr>
              <a:t>превалутират</a:t>
            </a: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 от лева в евро според официалния валутен курс. Въвеждането на еврото не води до други промени в застрахователните обезщетения.</a:t>
            </a:r>
            <a:endParaRPr lang="en-US" sz="1600" dirty="0">
              <a:solidFill>
                <a:srgbClr val="1B3685"/>
              </a:solidFill>
              <a:latin typeface="Montserrat Light" pitchFamily="2" charset="-52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US" sz="1600" spc="75" dirty="0" smtClean="0">
              <a:solidFill>
                <a:srgbClr val="888888"/>
              </a:solidFill>
              <a:latin typeface="Robot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bg-B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bg-BG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bg-B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 smtClean="0">
                <a:solidFill>
                  <a:schemeClr val="bg1"/>
                </a:solidFill>
                <a:latin typeface="Montserrat Black" pitchFamily="2" charset="-52"/>
              </a:rPr>
              <a:t>ЗАСТРАХОВАТЕЛНА ДЕЙНОСТ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797" y="1997876"/>
            <a:ext cx="9455724" cy="362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1600" dirty="0">
                <a:solidFill>
                  <a:srgbClr val="1B3685"/>
                </a:solidFill>
                <a:latin typeface="Montserrat Black" panose="020B0604020202020204" charset="-52"/>
              </a:rPr>
              <a:t>4. Какво ще стане с цените на застрахователните продукти и услуги при замяната на лева с евро?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Цените на застрахователните продукти не зависят от валутата, в която са определени. Цените се формират автономно от застрахователите в условията на конкурентен пазар, като се прилагат всички изисквания за защита на потребителите. Контролните органи за защита на конкуренцията и за защита на потребителите упражняват контрол при </a:t>
            </a:r>
            <a:r>
              <a:rPr lang="bg-BG" sz="1600" dirty="0" err="1">
                <a:solidFill>
                  <a:srgbClr val="1B3685"/>
                </a:solidFill>
                <a:latin typeface="Montserrat Light" pitchFamily="2" charset="-52"/>
              </a:rPr>
              <a:t>антиконкурентно</a:t>
            </a: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 поведение или при установяване на нелоялни търговски практики на пазарните участници.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sz="1600" dirty="0">
                <a:solidFill>
                  <a:srgbClr val="1B3685"/>
                </a:solidFill>
                <a:latin typeface="Montserrat Black" panose="020B0604020202020204" charset="-52"/>
              </a:rPr>
              <a:t>5. Мога ли да поискам справка за суми в левове по сключените от мен застрахователни договори?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В период от една година от въвеждане на еврото в Република България имате право да получите информация относно паричните стойности в левове на Вашите права и задължения, произтичащи от сключените от Вас застрахователни договори</a:t>
            </a:r>
            <a:r>
              <a:rPr lang="bg-BG" sz="1600" dirty="0" smtClean="0">
                <a:solidFill>
                  <a:srgbClr val="1B3685"/>
                </a:solidFill>
                <a:latin typeface="Montserrat Light" pitchFamily="2" charset="-52"/>
              </a:rPr>
              <a:t>.</a:t>
            </a:r>
            <a:endParaRPr lang="en-US" sz="1600" dirty="0">
              <a:solidFill>
                <a:srgbClr val="1B3685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952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 smtClean="0">
                <a:solidFill>
                  <a:schemeClr val="bg1"/>
                </a:solidFill>
                <a:latin typeface="Montserrat Black" pitchFamily="2" charset="-52"/>
              </a:rPr>
              <a:t>ЗАСТРАХОВАТЕЛНА ДЕЙНОСТ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636" y="2606039"/>
            <a:ext cx="9327708" cy="2914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750"/>
              </a:spcAft>
            </a:pPr>
            <a:r>
              <a:rPr lang="en-US" sz="1600" dirty="0" smtClean="0">
                <a:solidFill>
                  <a:srgbClr val="1B3685"/>
                </a:solidFill>
                <a:latin typeface="Montserrat Black" panose="020B0604020202020204" charset="-52"/>
              </a:rPr>
              <a:t>6</a:t>
            </a:r>
            <a:r>
              <a:rPr lang="bg-BG" sz="1600" dirty="0">
                <a:solidFill>
                  <a:srgbClr val="1B3685"/>
                </a:solidFill>
                <a:latin typeface="Montserrat Black" panose="020B0604020202020204" charset="-52"/>
              </a:rPr>
              <a:t>. Преминаването към еврото няма да изисква преподписване на действащи договори </a:t>
            </a:r>
            <a:r>
              <a:rPr lang="bg-BG" sz="1600" dirty="0">
                <a:solidFill>
                  <a:srgbClr val="1B3685"/>
                </a:solidFill>
                <a:latin typeface="Montserrat" pitchFamily="2" charset="-52"/>
              </a:rPr>
              <a:t>– </a:t>
            </a: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всички текущи застрахователни договори ще останат в сила, като сумите по тях ще бъдат автоматично преизчислени по фиксирания курс. </a:t>
            </a:r>
          </a:p>
          <a:p>
            <a:pPr indent="15630525">
              <a:spcAft>
                <a:spcPts val="0"/>
              </a:spcAft>
            </a:pPr>
            <a:r>
              <a:rPr lang="bg-BG" sz="1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bg-BG" sz="1600" dirty="0">
                <a:solidFill>
                  <a:srgbClr val="1B3685"/>
                </a:solidFill>
                <a:latin typeface="Montserrat Black" panose="020B0604020202020204" charset="-52"/>
              </a:rPr>
              <a:t>7. Гражданите трябва да бъдат бдителни за опити за измами по време на прехода към еврото </a:t>
            </a: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– подвеждащи предложения за „обновяване“ на договори и натиск за бързо подписване на нови документи са сигнал за потенциална злоупотреба. При съмнение за измама, гражданите следва незабавно да </a:t>
            </a:r>
            <a:r>
              <a:rPr lang="bg-BG" sz="1600" dirty="0" smtClean="0">
                <a:solidFill>
                  <a:srgbClr val="1B3685"/>
                </a:solidFill>
                <a:latin typeface="Montserrat Light" pitchFamily="2" charset="-52"/>
              </a:rPr>
              <a:t>сигнализират </a:t>
            </a:r>
            <a:r>
              <a:rPr lang="bg-BG" sz="1600" dirty="0">
                <a:solidFill>
                  <a:srgbClr val="1B3685"/>
                </a:solidFill>
                <a:latin typeface="Montserrat Light" pitchFamily="2" charset="-52"/>
              </a:rPr>
              <a:t>Комисията за финансов надзор.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bg-BG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>
                <a:solidFill>
                  <a:schemeClr val="bg1"/>
                </a:solidFill>
                <a:latin typeface="Montserrat Black" pitchFamily="2" charset="-52"/>
              </a:rPr>
              <a:t>КОМИСИЯ ЗА ФИНАНСОВ НАДЗОР</a:t>
            </a:r>
          </a:p>
        </p:txBody>
      </p:sp>
      <p:sp>
        <p:nvSpPr>
          <p:cNvPr id="2" name="Rectangle 1"/>
          <p:cNvSpPr/>
          <p:nvPr/>
        </p:nvSpPr>
        <p:spPr>
          <a:xfrm>
            <a:off x="694944" y="2144063"/>
            <a:ext cx="8939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i="0" dirty="0">
                <a:solidFill>
                  <a:srgbClr val="1B3685"/>
                </a:solidFill>
                <a:effectLst/>
                <a:latin typeface="Montserrat" panose="020B0604020202020204" charset="-52"/>
              </a:rPr>
              <a:t>Комисията за финансов надзор (КФН)</a:t>
            </a:r>
            <a:r>
              <a:rPr lang="bg-BG" sz="2400" b="0" i="0" dirty="0">
                <a:solidFill>
                  <a:srgbClr val="1B3685"/>
                </a:solidFill>
                <a:effectLst/>
                <a:latin typeface="Montserrat" panose="020B0604020202020204" charset="-52"/>
              </a:rPr>
              <a:t> е специализиран държавен орган, който </a:t>
            </a:r>
            <a:r>
              <a:rPr lang="bg-BG" sz="2400" b="0" i="0" dirty="0" smtClean="0">
                <a:solidFill>
                  <a:srgbClr val="1B3685"/>
                </a:solidFill>
                <a:effectLst/>
                <a:latin typeface="Montserrat" panose="020B0604020202020204" charset="-52"/>
              </a:rPr>
              <a:t>осъществява </a:t>
            </a:r>
            <a:r>
              <a:rPr lang="bg-BG" sz="2400" b="0" i="0" dirty="0">
                <a:solidFill>
                  <a:srgbClr val="1B3685"/>
                </a:solidFill>
                <a:effectLst/>
                <a:latin typeface="Montserrat" panose="020B0604020202020204" charset="-52"/>
              </a:rPr>
              <a:t>регулирането и надзора на </a:t>
            </a:r>
            <a:r>
              <a:rPr lang="bg-BG" sz="2400" b="0" i="0" dirty="0" smtClean="0">
                <a:solidFill>
                  <a:srgbClr val="1B3685"/>
                </a:solidFill>
                <a:effectLst/>
                <a:latin typeface="Montserrat" panose="020B0604020202020204" charset="-52"/>
              </a:rPr>
              <a:t>следните финансови пазари: </a:t>
            </a:r>
          </a:p>
          <a:p>
            <a:pPr marL="971550" indent="-342900" algn="just">
              <a:buFont typeface="Arial" panose="020B0604020202020204" pitchFamily="34" charset="0"/>
              <a:buChar char="•"/>
            </a:pPr>
            <a:r>
              <a:rPr lang="bg-BG" sz="2400" b="0" i="0" dirty="0" smtClean="0">
                <a:solidFill>
                  <a:srgbClr val="1B3685"/>
                </a:solidFill>
                <a:effectLst/>
                <a:latin typeface="Montserrat" panose="020B0604020202020204" charset="-52"/>
              </a:rPr>
              <a:t>капиталовия пазар, </a:t>
            </a:r>
          </a:p>
          <a:p>
            <a:pPr marL="971550" indent="-342900" algn="just">
              <a:buFont typeface="Arial" panose="020B0604020202020204" pitchFamily="34" charset="0"/>
              <a:buChar char="•"/>
            </a:pPr>
            <a:r>
              <a:rPr lang="bg-BG" sz="2400" b="0" i="0" dirty="0" smtClean="0">
                <a:solidFill>
                  <a:srgbClr val="1B3685"/>
                </a:solidFill>
                <a:effectLst/>
                <a:latin typeface="Montserrat" panose="020B0604020202020204" charset="-52"/>
              </a:rPr>
              <a:t>застрахователния пазар,</a:t>
            </a:r>
          </a:p>
          <a:p>
            <a:pPr marL="971550" indent="-342900" algn="just">
              <a:buFont typeface="Arial" panose="020B0604020202020204" pitchFamily="34" charset="0"/>
              <a:buChar char="•"/>
            </a:pPr>
            <a:r>
              <a:rPr lang="bg-BG" sz="2400" b="0" i="0" dirty="0" smtClean="0">
                <a:solidFill>
                  <a:srgbClr val="1B3685"/>
                </a:solidFill>
                <a:effectLst/>
                <a:latin typeface="Montserrat" panose="020B0604020202020204" charset="-52"/>
              </a:rPr>
              <a:t>допълнителното </a:t>
            </a:r>
            <a:r>
              <a:rPr lang="bg-BG" sz="2400" b="0" i="0" dirty="0">
                <a:solidFill>
                  <a:srgbClr val="1B3685"/>
                </a:solidFill>
                <a:effectLst/>
                <a:latin typeface="Montserrat" panose="020B0604020202020204" charset="-52"/>
              </a:rPr>
              <a:t>пенсионно осигуряване.</a:t>
            </a:r>
            <a:endParaRPr lang="bg-BG" sz="2400" dirty="0">
              <a:solidFill>
                <a:srgbClr val="1B3685"/>
              </a:solidFill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0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4752"/>
            <a:ext cx="12192000" cy="541324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" y="507475"/>
            <a:ext cx="2423989" cy="464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27" y="1763641"/>
            <a:ext cx="4226079" cy="477546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2468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bg-BG" sz="4800" dirty="0" smtClean="0">
                <a:solidFill>
                  <a:schemeClr val="bg1"/>
                </a:solidFill>
                <a:latin typeface="Montserrat Black" pitchFamily="2" charset="-52"/>
              </a:rPr>
              <a:t>ОСИГУРИТЕЛНА ДЕЙНОСТ</a:t>
            </a:r>
            <a:endParaRPr lang="bg-BG" sz="48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8561"/>
            <a:ext cx="12192000" cy="18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>
                <a:solidFill>
                  <a:schemeClr val="bg1"/>
                </a:solidFill>
                <a:latin typeface="Montserrat Black" pitchFamily="2" charset="-52"/>
              </a:rPr>
              <a:t>ОСИГУРИТЕЛНА ДЕЙНОСТ</a:t>
            </a:r>
          </a:p>
        </p:txBody>
      </p:sp>
      <p:sp>
        <p:nvSpPr>
          <p:cNvPr id="3" name="Rectangle 2"/>
          <p:cNvSpPr/>
          <p:nvPr/>
        </p:nvSpPr>
        <p:spPr>
          <a:xfrm>
            <a:off x="710780" y="1501191"/>
            <a:ext cx="9335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rgbClr val="1B3685"/>
                </a:solidFill>
                <a:latin typeface="Montserrat Black" panose="020B0604020202020204" charset="-52"/>
              </a:rPr>
              <a:t>От датата на въвеждане на еврото:</a:t>
            </a:r>
            <a:endParaRPr lang="en-US" sz="2400" b="1" dirty="0">
              <a:solidFill>
                <a:srgbClr val="1B3685"/>
              </a:solidFill>
              <a:latin typeface="Montserrat Black" panose="020B0604020202020204" charset="-52"/>
            </a:endParaRPr>
          </a:p>
          <a:p>
            <a:endParaRPr lang="bg-BG" dirty="0">
              <a:solidFill>
                <a:srgbClr val="1B3685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1B3685"/>
                </a:solidFill>
                <a:latin typeface="Montserrat" panose="00000500000000000000" pitchFamily="2" charset="-52"/>
              </a:rPr>
              <a:t>осигурителните вноски (включително дължимите за периоди преди това) се превеждат в евро</a:t>
            </a:r>
            <a:r>
              <a:rPr lang="bg-BG" dirty="0" smtClean="0">
                <a:solidFill>
                  <a:srgbClr val="1B3685"/>
                </a:solidFill>
                <a:latin typeface="Montserrat" panose="00000500000000000000" pitchFamily="2" charset="-52"/>
              </a:rPr>
              <a:t>;</a:t>
            </a:r>
          </a:p>
          <a:p>
            <a:endParaRPr lang="en-US" dirty="0">
              <a:solidFill>
                <a:srgbClr val="1B3685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1B3685"/>
                </a:solidFill>
                <a:latin typeface="Montserrat" panose="020B0604020202020204" charset="-52"/>
              </a:rPr>
              <a:t>стойността на един дял във всеки частен пенсионен фонд се изчислява в евро с точност до петия знак след десетичната запетая;</a:t>
            </a:r>
            <a:endParaRPr lang="en-US" dirty="0">
              <a:solidFill>
                <a:srgbClr val="1B3685"/>
              </a:solidFill>
              <a:latin typeface="Montserrat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solidFill>
                <a:srgbClr val="1B3685"/>
              </a:solidFill>
              <a:latin typeface="Montserrat Light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1B3685"/>
                </a:solidFill>
                <a:latin typeface="Montserrat" panose="00000500000000000000" pitchFamily="2" charset="-52"/>
              </a:rPr>
              <a:t>автоматично се </a:t>
            </a:r>
            <a:r>
              <a:rPr lang="bg-BG" dirty="0" err="1">
                <a:solidFill>
                  <a:srgbClr val="1B3685"/>
                </a:solidFill>
                <a:latin typeface="Montserrat" panose="00000500000000000000" pitchFamily="2" charset="-52"/>
              </a:rPr>
              <a:t>превалутират</a:t>
            </a:r>
            <a:r>
              <a:rPr lang="bg-BG" dirty="0">
                <a:solidFill>
                  <a:srgbClr val="1B3685"/>
                </a:solidFill>
                <a:latin typeface="Montserrat" panose="00000500000000000000" pitchFamily="2" charset="-52"/>
              </a:rPr>
              <a:t> в евро </a:t>
            </a:r>
            <a:r>
              <a:rPr lang="bg-BG" dirty="0" smtClean="0">
                <a:solidFill>
                  <a:srgbClr val="1B3685"/>
                </a:solidFill>
                <a:latin typeface="Montserrat" panose="00000500000000000000" pitchFamily="2" charset="-52"/>
              </a:rPr>
              <a:t>натрупаните </a:t>
            </a:r>
            <a:r>
              <a:rPr lang="bg-BG" dirty="0">
                <a:solidFill>
                  <a:srgbClr val="1B3685"/>
                </a:solidFill>
                <a:latin typeface="Montserrat" panose="00000500000000000000" pitchFamily="2" charset="-52"/>
              </a:rPr>
              <a:t>средства по индивидуалните партиди на осигурените лица;</a:t>
            </a:r>
            <a:endParaRPr lang="en-US" dirty="0">
              <a:solidFill>
                <a:srgbClr val="1B3685"/>
              </a:solidFill>
              <a:latin typeface="Montserrat" panose="00000500000000000000" pitchFamily="2" charset="-52"/>
            </a:endParaRPr>
          </a:p>
          <a:p>
            <a:endParaRPr lang="bg-BG" dirty="0">
              <a:solidFill>
                <a:srgbClr val="1B3685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1B3685"/>
                </a:solidFill>
                <a:latin typeface="Montserrat" panose="00000500000000000000" pitchFamily="2" charset="-52"/>
              </a:rPr>
              <a:t>всички осигурителни плащания (пенсии, плащания при инвалидност, плащания на наследниците), включително отпуснатите преди 1 януари 2026 г., се извършват в евро.</a:t>
            </a:r>
          </a:p>
        </p:txBody>
      </p:sp>
    </p:spTree>
    <p:extLst>
      <p:ext uri="{BB962C8B-B14F-4D97-AF65-F5344CB8AC3E}">
        <p14:creationId xmlns:p14="http://schemas.microsoft.com/office/powerpoint/2010/main" val="2509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>
                <a:solidFill>
                  <a:schemeClr val="bg1"/>
                </a:solidFill>
                <a:latin typeface="Montserrat Black" pitchFamily="2" charset="-52"/>
              </a:rPr>
              <a:t>ОСИГУРИТЕЛНА ДЕЙНОСТ</a:t>
            </a:r>
          </a:p>
        </p:txBody>
      </p:sp>
      <p:sp>
        <p:nvSpPr>
          <p:cNvPr id="3" name="Rectangle 2"/>
          <p:cNvSpPr/>
          <p:nvPr/>
        </p:nvSpPr>
        <p:spPr>
          <a:xfrm>
            <a:off x="716280" y="1405399"/>
            <a:ext cx="90914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 err="1">
                <a:solidFill>
                  <a:srgbClr val="1B3685"/>
                </a:solidFill>
                <a:latin typeface="Montserrat" panose="020B0604020202020204" charset="-52"/>
              </a:rPr>
              <a:t>Превалутирането</a:t>
            </a:r>
            <a:r>
              <a:rPr lang="bg-BG" dirty="0">
                <a:solidFill>
                  <a:srgbClr val="1B3685"/>
                </a:solidFill>
                <a:latin typeface="Montserrat" panose="020B0604020202020204" charset="-52"/>
              </a:rPr>
              <a:t> в евро е </a:t>
            </a:r>
            <a:r>
              <a:rPr lang="bg-BG" b="1" dirty="0">
                <a:solidFill>
                  <a:srgbClr val="1B3685"/>
                </a:solidFill>
                <a:latin typeface="Montserrat" panose="020B0604020202020204" charset="-52"/>
              </a:rPr>
              <a:t>безплатно</a:t>
            </a:r>
            <a:r>
              <a:rPr lang="bg-BG" dirty="0">
                <a:solidFill>
                  <a:srgbClr val="1B3685"/>
                </a:solidFill>
                <a:latin typeface="Montserrat" panose="020B0604020202020204" charset="-52"/>
              </a:rPr>
              <a:t> за потребителите.</a:t>
            </a:r>
            <a:endParaRPr lang="en-US" dirty="0">
              <a:solidFill>
                <a:srgbClr val="1B3685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bg-BG" dirty="0">
              <a:solidFill>
                <a:srgbClr val="1B3685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b="1" dirty="0">
                <a:solidFill>
                  <a:srgbClr val="1B3685"/>
                </a:solidFill>
                <a:latin typeface="Montserrat" panose="020B0604020202020204" charset="-52"/>
              </a:rPr>
              <a:t>Таксите и удръжките </a:t>
            </a:r>
            <a:r>
              <a:rPr lang="bg-BG" dirty="0">
                <a:solidFill>
                  <a:srgbClr val="1B3685"/>
                </a:solidFill>
                <a:latin typeface="Montserrat" panose="020B0604020202020204" charset="-52"/>
              </a:rPr>
              <a:t>се оповестяват в лева и в евро на интернет страниците и в офисите на пенсионните дружества от 8 август 2025 г. </a:t>
            </a:r>
          </a:p>
          <a:p>
            <a:pPr marL="261938" algn="just"/>
            <a:r>
              <a:rPr lang="bg-BG" dirty="0">
                <a:solidFill>
                  <a:srgbClr val="1B3685"/>
                </a:solidFill>
                <a:latin typeface="Montserrat" panose="020B0604020202020204" charset="-52"/>
              </a:rPr>
              <a:t>до 8 август 2026 г. Тази информация се предоставя безплатно на хартиен или на друг траен носител при поискване от клиент.</a:t>
            </a:r>
            <a:endParaRPr lang="en-US" dirty="0">
              <a:solidFill>
                <a:srgbClr val="1B3685"/>
              </a:solidFill>
              <a:latin typeface="Montserrat" panose="020B0604020202020204" charset="-52"/>
            </a:endParaRPr>
          </a:p>
          <a:p>
            <a:pPr algn="just"/>
            <a:endParaRPr lang="bg-BG" dirty="0">
              <a:solidFill>
                <a:srgbClr val="1B3685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rgbClr val="1B3685"/>
                </a:solidFill>
                <a:latin typeface="Montserrat" panose="020B0604020202020204" charset="-52"/>
              </a:rPr>
              <a:t>Размерът на </a:t>
            </a:r>
            <a:r>
              <a:rPr lang="bg-BG" dirty="0">
                <a:solidFill>
                  <a:srgbClr val="1B3685"/>
                </a:solidFill>
                <a:latin typeface="Montserrat" panose="020B0604020202020204" charset="-52"/>
              </a:rPr>
              <a:t>натрупаните средства по индивидуалните партиди към 31 декември 2025 г. се обозначават в лева и в евро и тази информация </a:t>
            </a:r>
            <a:r>
              <a:rPr lang="bg-BG" b="1" dirty="0">
                <a:solidFill>
                  <a:srgbClr val="1B3685"/>
                </a:solidFill>
                <a:latin typeface="Montserrat" panose="020B0604020202020204" charset="-52"/>
              </a:rPr>
              <a:t>се изпраща </a:t>
            </a:r>
            <a:r>
              <a:rPr lang="bg-BG" dirty="0">
                <a:solidFill>
                  <a:srgbClr val="1B3685"/>
                </a:solidFill>
                <a:latin typeface="Montserrat" panose="020B0604020202020204" charset="-52"/>
              </a:rPr>
              <a:t>на лицата </a:t>
            </a:r>
            <a:r>
              <a:rPr lang="bg-BG" b="1" dirty="0">
                <a:solidFill>
                  <a:srgbClr val="1B3685"/>
                </a:solidFill>
                <a:latin typeface="Montserrat" panose="020B0604020202020204" charset="-52"/>
              </a:rPr>
              <a:t>безплатно заедно с годишните извлечения до 31 май 2026 г.</a:t>
            </a:r>
            <a:endParaRPr lang="en-US" b="1" dirty="0">
              <a:solidFill>
                <a:srgbClr val="1B3685"/>
              </a:solidFill>
              <a:latin typeface="Montserrat" panose="020B0604020202020204" charset="-52"/>
            </a:endParaRPr>
          </a:p>
          <a:p>
            <a:pPr algn="just"/>
            <a:endParaRPr lang="bg-BG" dirty="0">
              <a:solidFill>
                <a:srgbClr val="1B3685"/>
              </a:solidFill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1B3685"/>
                </a:solidFill>
                <a:latin typeface="Montserrat" panose="020B0604020202020204" charset="-52"/>
              </a:rPr>
              <a:t>До 31 декември 2026 г. осигурените лица в частните пенсионни фондове имат право </a:t>
            </a:r>
            <a:r>
              <a:rPr lang="bg-BG" dirty="0" smtClean="0">
                <a:solidFill>
                  <a:srgbClr val="1B3685"/>
                </a:solidFill>
                <a:latin typeface="Montserrat" panose="020B0604020202020204" charset="-52"/>
              </a:rPr>
              <a:t>да получат при поискване безплатна информация за </a:t>
            </a:r>
            <a:r>
              <a:rPr lang="bg-BG" dirty="0">
                <a:solidFill>
                  <a:srgbClr val="1B3685"/>
                </a:solidFill>
                <a:latin typeface="Montserrat" panose="020B0604020202020204" charset="-52"/>
              </a:rPr>
              <a:t>паричните стойности в </a:t>
            </a:r>
            <a:r>
              <a:rPr lang="bg-BG" dirty="0" smtClean="0">
                <a:solidFill>
                  <a:srgbClr val="1B3685"/>
                </a:solidFill>
                <a:latin typeface="Montserrat" panose="020B0604020202020204" charset="-52"/>
              </a:rPr>
              <a:t>лева </a:t>
            </a:r>
            <a:r>
              <a:rPr lang="bg-BG" dirty="0">
                <a:solidFill>
                  <a:srgbClr val="1B3685"/>
                </a:solidFill>
                <a:latin typeface="Montserrat" panose="020B0604020202020204" charset="-52"/>
              </a:rPr>
              <a:t>на средствата по индивидуалните им партиди и отпуснатите им плащания към датата на </a:t>
            </a:r>
            <a:r>
              <a:rPr lang="bg-BG" dirty="0" err="1">
                <a:solidFill>
                  <a:srgbClr val="1B3685"/>
                </a:solidFill>
                <a:latin typeface="Montserrat" panose="020B0604020202020204" charset="-52"/>
              </a:rPr>
              <a:t>превалутиране</a:t>
            </a:r>
            <a:r>
              <a:rPr lang="bg-BG" dirty="0">
                <a:solidFill>
                  <a:srgbClr val="1B3685"/>
                </a:solidFill>
                <a:latin typeface="Montserrat" panose="020B0604020202020204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509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4752"/>
            <a:ext cx="12192000" cy="541324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" y="507475"/>
            <a:ext cx="2423989" cy="464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27" y="1763641"/>
            <a:ext cx="4226079" cy="477546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2468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4800" dirty="0" smtClean="0">
                <a:solidFill>
                  <a:schemeClr val="bg1"/>
                </a:solidFill>
                <a:latin typeface="Montserrat Black" pitchFamily="2" charset="-52"/>
              </a:rPr>
              <a:t>ЕВРОТО И ВАШИТЕ СРЕДСТВА В ПЕНСИОННИТЕ ФОНДОВЕ </a:t>
            </a:r>
            <a:endParaRPr lang="bg-BG" sz="48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8561"/>
            <a:ext cx="12192000" cy="1844382"/>
          </a:xfrm>
          <a:prstGeom prst="rect">
            <a:avLst/>
          </a:prstGeom>
        </p:spPr>
      </p:pic>
      <p:pic>
        <p:nvPicPr>
          <p:cNvPr id="10" name="Picture 9" descr="A blue and red logo&#10;&#10;AI-generated content may be incorrect.">
            <a:extLst>
              <a:ext uri="{FF2B5EF4-FFF2-40B4-BE49-F238E27FC236}">
                <a16:creationId xmlns:a16="http://schemas.microsoft.com/office/drawing/2014/main" id="{E94E3F32-707D-9BDB-B93A-4B9C85BBE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9634" y="149620"/>
            <a:ext cx="1134166" cy="11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8B646-9645-9869-1EE9-58C752C78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E543B0-1282-64B0-CF20-8C8BE3929B9F}"/>
              </a:ext>
            </a:extLst>
          </p:cNvPr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8405ED-97B3-EEBE-F509-EF8119B9D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787B4-0F2E-CB0B-3D47-DB29F85A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685800">
              <a:defRPr/>
            </a:pPr>
            <a:fld id="{7B8B0B6C-D3DF-C041-8D88-77A978414D45}" type="slidenum">
              <a:rPr lang="en-BG" sz="600">
                <a:solidFill>
                  <a:srgbClr val="FFFFFF">
                    <a:lumMod val="85000"/>
                  </a:srgbClr>
                </a:solidFill>
                <a:latin typeface="Verdana Pro" panose="020B0604030504040204" pitchFamily="34" charset="0"/>
              </a:rPr>
              <a:pPr algn="l" defTabSz="685800">
                <a:defRPr/>
              </a:pPr>
              <a:t>24</a:t>
            </a:fld>
            <a:endParaRPr lang="en-BG" sz="600" dirty="0">
              <a:solidFill>
                <a:srgbClr val="FFFFFF">
                  <a:lumMod val="85000"/>
                </a:srgbClr>
              </a:solidFill>
              <a:latin typeface="Verdana Pro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DBC1AB-3692-E249-50B1-FA0B922BC491}"/>
              </a:ext>
            </a:extLst>
          </p:cNvPr>
          <p:cNvSpPr/>
          <p:nvPr/>
        </p:nvSpPr>
        <p:spPr>
          <a:xfrm>
            <a:off x="1663690" y="3096624"/>
            <a:ext cx="8271465" cy="14174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  <a:ea typeface="Calibri Light" panose="020F03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  <a:ea typeface="Calibri Light" panose="020F0302020204030204" pitchFamily="34" charset="0"/>
              <a:cs typeface="Calibri" panose="020F0502020204030204" pitchFamily="34" charset="0"/>
            </a:endParaRPr>
          </a:p>
          <a:p>
            <a:pPr marL="214313" lvl="1" indent="-214313" algn="just" defTabSz="45720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bg-BG" sz="1600" dirty="0">
              <a:solidFill>
                <a:prstClr val="black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  <a:ea typeface="Calibri Light" panose="020F0302020204030204" pitchFamily="34" charset="0"/>
              <a:cs typeface="Calibri" panose="020F0502020204030204" pitchFamily="34" charset="0"/>
            </a:endParaRPr>
          </a:p>
          <a:p>
            <a:endParaRPr lang="ru-RU" sz="1200" i="1" dirty="0">
              <a:solidFill>
                <a:srgbClr val="002060"/>
              </a:solidFill>
              <a:latin typeface="Verdana Pro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7D9C1D-2B2C-00C2-E435-2BC43154ACCA}"/>
              </a:ext>
            </a:extLst>
          </p:cNvPr>
          <p:cNvSpPr txBox="1">
            <a:spLocks/>
          </p:cNvSpPr>
          <p:nvPr/>
        </p:nvSpPr>
        <p:spPr>
          <a:xfrm>
            <a:off x="310794" y="345781"/>
            <a:ext cx="10626156" cy="54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Montserrat Black" pitchFamily="2" charset="-52"/>
              </a:rPr>
              <a:t>КАК ЩЕ СЕ ИЗВЪРШИ ПРЕВАЛУТИРАНЕТО НА НАТРУПВАНИЯТА ПО ПАРТИДИТЕ ЗА ОСИГУРЕНИТЕ </a:t>
            </a:r>
            <a:r>
              <a:rPr lang="ru-RU" sz="2400" b="1" dirty="0" smtClean="0">
                <a:solidFill>
                  <a:schemeClr val="bg1"/>
                </a:solidFill>
                <a:latin typeface="Montserrat Black" pitchFamily="2" charset="-52"/>
              </a:rPr>
              <a:t>ЛИЦА?</a:t>
            </a:r>
            <a:endParaRPr lang="en-BG" sz="2400" b="1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pic>
        <p:nvPicPr>
          <p:cNvPr id="15" name="Picture 14" descr="A blue and red logo&#10;&#10;AI-generated content may be incorrect.">
            <a:extLst>
              <a:ext uri="{FF2B5EF4-FFF2-40B4-BE49-F238E27FC236}">
                <a16:creationId xmlns:a16="http://schemas.microsoft.com/office/drawing/2014/main" id="{823028D5-EBAE-0017-3134-26E38C09D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872" y="6093307"/>
            <a:ext cx="630934" cy="6309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1094B7-9781-9BDB-7D2F-F1A5253ED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81BED7-CAD8-48F3-6E3A-968EC8637B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8C4462-1C8B-EB21-64AB-EF68F781C2DE}"/>
              </a:ext>
            </a:extLst>
          </p:cNvPr>
          <p:cNvSpPr txBox="1"/>
          <p:nvPr/>
        </p:nvSpPr>
        <p:spPr>
          <a:xfrm>
            <a:off x="282636" y="1392778"/>
            <a:ext cx="95302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rgbClr val="0070C0"/>
                </a:solidFill>
                <a:latin typeface="Montserrat Black" pitchFamily="2" charset="-52"/>
                <a:ea typeface="+mj-ea"/>
                <a:cs typeface="+mj-cs"/>
              </a:rPr>
              <a:t>ИЗЧИСЛЯВАНЕ СТОЙНОСТТА НА ЕДИН ДЯЛ (ПРИМЕР)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ABD87-086B-B66D-133B-949C4BEAF3A1}"/>
              </a:ext>
            </a:extLst>
          </p:cNvPr>
          <p:cNvSpPr txBox="1"/>
          <p:nvPr/>
        </p:nvSpPr>
        <p:spPr>
          <a:xfrm>
            <a:off x="404889" y="1987206"/>
            <a:ext cx="9530266" cy="40010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619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Нетни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</a:rPr>
              <a:t>активи на фонда </a:t>
            </a:r>
            <a:r>
              <a:rPr lang="ru-RU" sz="2400" dirty="0" err="1">
                <a:latin typeface="Calibri Light" panose="020F0302020204030204" pitchFamily="34" charset="0"/>
              </a:rPr>
              <a:t>към</a:t>
            </a:r>
            <a:r>
              <a:rPr lang="ru-RU" sz="2400" dirty="0">
                <a:latin typeface="Calibri Light" panose="020F0302020204030204" pitchFamily="34" charset="0"/>
              </a:rPr>
              <a:t> </a:t>
            </a:r>
            <a:r>
              <a:rPr lang="ru-RU" sz="2400" dirty="0" smtClean="0">
                <a:latin typeface="Calibri Light" panose="020F0302020204030204" pitchFamily="34" charset="0"/>
              </a:rPr>
              <a:t>31.12.2025 г.: 3 </a:t>
            </a:r>
            <a:r>
              <a:rPr lang="ru-RU" sz="2400" dirty="0">
                <a:latin typeface="Calibri Light" panose="020F0302020204030204" pitchFamily="34" charset="0"/>
              </a:rPr>
              <a:t>210 447 371.95 лева</a:t>
            </a:r>
          </a:p>
          <a:p>
            <a:pPr marL="3619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 err="1" smtClean="0">
                <a:latin typeface="Calibri Light" panose="020F0302020204030204" pitchFamily="34" charset="0"/>
              </a:rPr>
              <a:t>Нетни</a:t>
            </a:r>
            <a:r>
              <a:rPr lang="ru-RU" sz="2400" dirty="0" smtClean="0">
                <a:latin typeface="Calibri Light" panose="020F0302020204030204" pitchFamily="34" charset="0"/>
              </a:rPr>
              <a:t> </a:t>
            </a:r>
            <a:r>
              <a:rPr lang="ru-RU" sz="2400" dirty="0">
                <a:latin typeface="Calibri Light" panose="020F0302020204030204" pitchFamily="34" charset="0"/>
              </a:rPr>
              <a:t>активи в евро </a:t>
            </a:r>
            <a:r>
              <a:rPr lang="ru-RU" sz="2400" dirty="0" err="1">
                <a:latin typeface="Calibri Light" panose="020F0302020204030204" pitchFamily="34" charset="0"/>
              </a:rPr>
              <a:t>към</a:t>
            </a:r>
            <a:r>
              <a:rPr lang="ru-RU" sz="2400" dirty="0">
                <a:latin typeface="Calibri Light" panose="020F0302020204030204" pitchFamily="34" charset="0"/>
              </a:rPr>
              <a:t> </a:t>
            </a:r>
            <a:r>
              <a:rPr lang="ru-RU" sz="2400" dirty="0" smtClean="0">
                <a:latin typeface="Calibri Light" panose="020F0302020204030204" pitchFamily="34" charset="0"/>
              </a:rPr>
              <a:t>31.12.2025 г.: </a:t>
            </a:r>
          </a:p>
          <a:p>
            <a:pPr marL="361950">
              <a:lnSpc>
                <a:spcPct val="130000"/>
              </a:lnSpc>
            </a:pPr>
            <a:r>
              <a:rPr lang="ru-RU" sz="2400" dirty="0">
                <a:latin typeface="Calibri Light" panose="020F0302020204030204" pitchFamily="34" charset="0"/>
              </a:rPr>
              <a:t>	</a:t>
            </a:r>
            <a:r>
              <a:rPr lang="ru-RU" sz="2400" dirty="0" smtClean="0">
                <a:latin typeface="Calibri Light" panose="020F0302020204030204" pitchFamily="34" charset="0"/>
              </a:rPr>
              <a:t>	3 </a:t>
            </a:r>
            <a:r>
              <a:rPr lang="ru-RU" sz="2400" dirty="0">
                <a:latin typeface="Calibri Light" panose="020F0302020204030204" pitchFamily="34" charset="0"/>
              </a:rPr>
              <a:t>210 447 371.95 / 1.95583 = </a:t>
            </a:r>
            <a:r>
              <a:rPr lang="ru-RU" sz="2400" dirty="0" smtClean="0">
                <a:latin typeface="Calibri Light" panose="020F0302020204030204" pitchFamily="34" charset="0"/>
              </a:rPr>
              <a:t>1 </a:t>
            </a:r>
            <a:r>
              <a:rPr lang="ru-RU" sz="2400" dirty="0">
                <a:latin typeface="Calibri Light" panose="020F0302020204030204" pitchFamily="34" charset="0"/>
              </a:rPr>
              <a:t>641 475 676.28(58...) </a:t>
            </a:r>
            <a:endParaRPr lang="ru-RU" sz="2400" dirty="0" smtClean="0">
              <a:latin typeface="Calibri Light" panose="020F0302020204030204" pitchFamily="34" charset="0"/>
            </a:endParaRPr>
          </a:p>
          <a:p>
            <a:pPr marL="361950">
              <a:lnSpc>
                <a:spcPct val="130000"/>
              </a:lnSpc>
            </a:pPr>
            <a:r>
              <a:rPr lang="ru-RU" sz="2000" dirty="0" err="1" smtClean="0">
                <a:latin typeface="Calibri Light" panose="020F0302020204030204" pitchFamily="34" charset="0"/>
              </a:rPr>
              <a:t>тъй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>
                <a:latin typeface="Calibri Light" panose="020F0302020204030204" pitchFamily="34" charset="0"/>
              </a:rPr>
              <a:t>като третият знак е 5, то крайната </a:t>
            </a:r>
            <a:r>
              <a:rPr lang="ru-RU" sz="2000" dirty="0" err="1">
                <a:latin typeface="Calibri Light" panose="020F0302020204030204" pitchFamily="34" charset="0"/>
              </a:rPr>
              <a:t>стойност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smtClean="0">
                <a:latin typeface="Calibri Light" panose="020F0302020204030204" pitchFamily="34" charset="0"/>
              </a:rPr>
              <a:t>е </a:t>
            </a:r>
            <a:r>
              <a:rPr lang="ru-RU" sz="2400" b="1" dirty="0" smtClean="0">
                <a:solidFill>
                  <a:srgbClr val="0070C0"/>
                </a:solidFill>
                <a:latin typeface="Montserrat Black" pitchFamily="2" charset="-52"/>
                <a:ea typeface="+mj-ea"/>
                <a:cs typeface="+mj-cs"/>
              </a:rPr>
              <a:t>1 </a:t>
            </a:r>
            <a:r>
              <a:rPr lang="ru-RU" sz="2400" b="1" dirty="0">
                <a:solidFill>
                  <a:srgbClr val="0070C0"/>
                </a:solidFill>
                <a:latin typeface="Montserrat Black" pitchFamily="2" charset="-52"/>
                <a:ea typeface="+mj-ea"/>
                <a:cs typeface="+mj-cs"/>
              </a:rPr>
              <a:t>641 475 676.29 евро </a:t>
            </a:r>
          </a:p>
          <a:p>
            <a:pPr marL="3619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 Light" panose="020F0302020204030204" pitchFamily="34" charset="0"/>
              </a:rPr>
              <a:t> Общ </a:t>
            </a:r>
            <a:r>
              <a:rPr lang="ru-RU" sz="2400" dirty="0">
                <a:latin typeface="Calibri Light" panose="020F0302020204030204" pitchFamily="34" charset="0"/>
              </a:rPr>
              <a:t>брой дялове към към 31.12.2025 г</a:t>
            </a:r>
            <a:r>
              <a:rPr lang="ru-RU" sz="2400" dirty="0" smtClean="0">
                <a:latin typeface="Calibri Light" panose="020F0302020204030204" pitchFamily="34" charset="0"/>
              </a:rPr>
              <a:t>.: 1 </a:t>
            </a:r>
            <a:r>
              <a:rPr lang="ru-RU" sz="2400" dirty="0">
                <a:latin typeface="Calibri Light" panose="020F0302020204030204" pitchFamily="34" charset="0"/>
              </a:rPr>
              <a:t>541 200 300 броя</a:t>
            </a:r>
          </a:p>
          <a:p>
            <a:pPr marL="3619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g-BG" sz="2400" dirty="0" smtClean="0">
                <a:latin typeface="Calibri Light" panose="020F0302020204030204" pitchFamily="34" charset="0"/>
              </a:rPr>
              <a:t> Стойност </a:t>
            </a:r>
            <a:r>
              <a:rPr lang="bg-BG" sz="2400" dirty="0">
                <a:latin typeface="Calibri Light" panose="020F0302020204030204" pitchFamily="34" charset="0"/>
              </a:rPr>
              <a:t>на един </a:t>
            </a:r>
            <a:r>
              <a:rPr lang="bg-BG" sz="2400" dirty="0" smtClean="0">
                <a:latin typeface="Calibri Light" panose="020F0302020204030204" pitchFamily="34" charset="0"/>
              </a:rPr>
              <a:t>дял: </a:t>
            </a:r>
          </a:p>
          <a:p>
            <a:pPr marL="361950">
              <a:lnSpc>
                <a:spcPct val="130000"/>
              </a:lnSpc>
            </a:pPr>
            <a:r>
              <a:rPr lang="bg-BG" sz="2400" dirty="0">
                <a:latin typeface="Calibri Light" panose="020F0302020204030204" pitchFamily="34" charset="0"/>
              </a:rPr>
              <a:t>	</a:t>
            </a:r>
            <a:r>
              <a:rPr lang="bg-BG" sz="2400" dirty="0" smtClean="0">
                <a:latin typeface="Calibri Light" panose="020F0302020204030204" pitchFamily="34" charset="0"/>
              </a:rPr>
              <a:t>	1 </a:t>
            </a:r>
            <a:r>
              <a:rPr lang="bg-BG" sz="2400" dirty="0">
                <a:latin typeface="Calibri Light" panose="020F0302020204030204" pitchFamily="34" charset="0"/>
              </a:rPr>
              <a:t>641 475 676.29 / 1 541 200 300 </a:t>
            </a:r>
            <a:r>
              <a:rPr lang="bg-BG" sz="2400" dirty="0" smtClean="0">
                <a:latin typeface="Calibri Light" panose="020F0302020204030204" pitchFamily="34" charset="0"/>
              </a:rPr>
              <a:t>= 1.06506(31695</a:t>
            </a:r>
            <a:r>
              <a:rPr lang="bg-BG" sz="2400" dirty="0">
                <a:latin typeface="Calibri Light" panose="020F0302020204030204" pitchFamily="34" charset="0"/>
              </a:rPr>
              <a:t>…) </a:t>
            </a:r>
            <a:endParaRPr lang="bg-BG" sz="2400" dirty="0" smtClean="0">
              <a:latin typeface="Calibri Light" panose="020F0302020204030204" pitchFamily="34" charset="0"/>
            </a:endParaRPr>
          </a:p>
          <a:p>
            <a:pPr marL="361950">
              <a:lnSpc>
                <a:spcPct val="130000"/>
              </a:lnSpc>
            </a:pPr>
            <a:r>
              <a:rPr lang="ru-RU" sz="2000" dirty="0" err="1" smtClean="0">
                <a:latin typeface="Calibri Light" panose="020F0302020204030204" pitchFamily="34" charset="0"/>
              </a:rPr>
              <a:t>тъй</a:t>
            </a:r>
            <a:r>
              <a:rPr lang="ru-RU" sz="2000" dirty="0" smtClean="0">
                <a:latin typeface="Calibri Light" panose="020F0302020204030204" pitchFamily="34" charset="0"/>
              </a:rPr>
              <a:t> </a:t>
            </a:r>
            <a:r>
              <a:rPr lang="ru-RU" sz="2000" dirty="0">
                <a:latin typeface="Calibri Light" panose="020F0302020204030204" pitchFamily="34" charset="0"/>
              </a:rPr>
              <a:t>като шестият знак е 3, то крайната </a:t>
            </a:r>
            <a:r>
              <a:rPr lang="ru-RU" sz="2000" dirty="0" err="1">
                <a:latin typeface="Calibri Light" panose="020F0302020204030204" pitchFamily="34" charset="0"/>
              </a:rPr>
              <a:t>стойност</a:t>
            </a:r>
            <a:r>
              <a:rPr lang="ru-RU" sz="2000" dirty="0">
                <a:latin typeface="Calibri Light" panose="020F0302020204030204" pitchFamily="34" charset="0"/>
              </a:rPr>
              <a:t> </a:t>
            </a:r>
            <a:r>
              <a:rPr lang="ru-RU" sz="2000" dirty="0" smtClean="0">
                <a:latin typeface="Calibri Light" panose="020F0302020204030204" pitchFamily="34" charset="0"/>
              </a:rPr>
              <a:t>е </a:t>
            </a:r>
            <a:r>
              <a:rPr lang="ru-RU" sz="2400" b="1" dirty="0" smtClean="0">
                <a:solidFill>
                  <a:srgbClr val="0070C0"/>
                </a:solidFill>
                <a:latin typeface="Montserrat Black" pitchFamily="2" charset="-52"/>
                <a:ea typeface="+mj-ea"/>
                <a:cs typeface="+mj-cs"/>
              </a:rPr>
              <a:t>1.06506 </a:t>
            </a:r>
            <a:r>
              <a:rPr lang="ru-RU" sz="2400" b="1" dirty="0">
                <a:solidFill>
                  <a:srgbClr val="0070C0"/>
                </a:solidFill>
                <a:latin typeface="Montserrat Black" pitchFamily="2" charset="-52"/>
                <a:ea typeface="+mj-ea"/>
                <a:cs typeface="+mj-cs"/>
              </a:rPr>
              <a:t>евро </a:t>
            </a:r>
          </a:p>
          <a:p>
            <a:pPr>
              <a:lnSpc>
                <a:spcPct val="130000"/>
              </a:lnSpc>
            </a:pPr>
            <a:endParaRPr lang="ru-RU" sz="800" b="1" dirty="0">
              <a:solidFill>
                <a:srgbClr val="0070C0"/>
              </a:solidFill>
              <a:latin typeface="Montserrat Black" pitchFamily="2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48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3E08A-50F7-F71F-138F-5E995B5E6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5C0AD-2579-E41C-0048-A85A0C71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685800">
              <a:defRPr/>
            </a:pPr>
            <a:fld id="{7B8B0B6C-D3DF-C041-8D88-77A978414D45}" type="slidenum">
              <a:rPr lang="en-BG" sz="600">
                <a:solidFill>
                  <a:srgbClr val="FFFFFF">
                    <a:lumMod val="85000"/>
                  </a:srgbClr>
                </a:solidFill>
                <a:latin typeface="Verdana Pro" panose="020B0604030504040204" pitchFamily="34" charset="0"/>
              </a:rPr>
              <a:pPr algn="l" defTabSz="685800">
                <a:defRPr/>
              </a:pPr>
              <a:t>25</a:t>
            </a:fld>
            <a:endParaRPr lang="en-BG" sz="600">
              <a:solidFill>
                <a:srgbClr val="FFFFFF">
                  <a:lumMod val="85000"/>
                </a:srgbClr>
              </a:solidFill>
              <a:latin typeface="Verdana Pro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6C8C4A-29D5-39A0-F19B-934D2A2764D2}"/>
              </a:ext>
            </a:extLst>
          </p:cNvPr>
          <p:cNvSpPr/>
          <p:nvPr/>
        </p:nvSpPr>
        <p:spPr>
          <a:xfrm>
            <a:off x="1663690" y="3096624"/>
            <a:ext cx="8271465" cy="14174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  <a:ea typeface="Calibri Light" panose="020F03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  <a:ea typeface="Calibri Light" panose="020F0302020204030204" pitchFamily="34" charset="0"/>
              <a:cs typeface="Calibri" panose="020F0502020204030204" pitchFamily="34" charset="0"/>
            </a:endParaRPr>
          </a:p>
          <a:p>
            <a:pPr marL="214313" lvl="1" indent="-214313" algn="just" defTabSz="457200">
              <a:lnSpc>
                <a:spcPct val="107000"/>
              </a:lnSpc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endParaRPr lang="bg-BG" sz="1600" dirty="0">
              <a:solidFill>
                <a:prstClr val="black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450"/>
              </a:spcAft>
            </a:pPr>
            <a:endParaRPr lang="bg-BG" sz="1050" dirty="0">
              <a:solidFill>
                <a:srgbClr val="002060"/>
              </a:solidFill>
              <a:latin typeface="Verdana Pro"/>
              <a:ea typeface="Calibri Light" panose="020F0302020204030204" pitchFamily="34" charset="0"/>
              <a:cs typeface="Calibri" panose="020F0502020204030204" pitchFamily="34" charset="0"/>
            </a:endParaRPr>
          </a:p>
          <a:p>
            <a:endParaRPr lang="ru-RU" sz="1200" i="1" dirty="0">
              <a:solidFill>
                <a:srgbClr val="002060"/>
              </a:solidFill>
              <a:latin typeface="Verdana Pr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6E845-3292-6F72-7D4B-D4D2767C66A1}"/>
              </a:ext>
            </a:extLst>
          </p:cNvPr>
          <p:cNvSpPr txBox="1"/>
          <p:nvPr/>
        </p:nvSpPr>
        <p:spPr>
          <a:xfrm>
            <a:off x="425906" y="3671440"/>
            <a:ext cx="9305923" cy="2580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3619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Montserrat" panose="020B0604020202020204" charset="-52"/>
              </a:rPr>
              <a:t> </a:t>
            </a:r>
            <a:r>
              <a:rPr lang="ru-RU" sz="2400" dirty="0" err="1" smtClean="0">
                <a:latin typeface="Montserrat" panose="020B0604020202020204" charset="-52"/>
              </a:rPr>
              <a:t>Стойност</a:t>
            </a:r>
            <a:r>
              <a:rPr lang="ru-RU" sz="2400" dirty="0" smtClean="0">
                <a:latin typeface="Montserrat" panose="020B0604020202020204" charset="-52"/>
              </a:rPr>
              <a:t> </a:t>
            </a:r>
            <a:r>
              <a:rPr lang="ru-RU" sz="2400" dirty="0">
                <a:latin typeface="Montserrat" panose="020B0604020202020204" charset="-52"/>
              </a:rPr>
              <a:t>на 1 </a:t>
            </a:r>
            <a:r>
              <a:rPr lang="ru-RU" sz="2400" dirty="0" err="1">
                <a:latin typeface="Montserrat" panose="020B0604020202020204" charset="-52"/>
              </a:rPr>
              <a:t>дял</a:t>
            </a:r>
            <a:r>
              <a:rPr lang="ru-RU" sz="2400" dirty="0">
                <a:latin typeface="Montserrat" panose="020B0604020202020204" charset="-52"/>
              </a:rPr>
              <a:t> </a:t>
            </a:r>
            <a:r>
              <a:rPr lang="en-US" sz="2400" dirty="0" smtClean="0">
                <a:latin typeface="Montserrat" panose="020B0604020202020204" charset="-52"/>
              </a:rPr>
              <a:t>= </a:t>
            </a:r>
            <a:r>
              <a:rPr lang="ru-RU" sz="2400" dirty="0" smtClean="0">
                <a:latin typeface="Montserrat" panose="020B0604020202020204" charset="-52"/>
              </a:rPr>
              <a:t>1.06506 </a:t>
            </a:r>
            <a:r>
              <a:rPr lang="ru-RU" sz="2400" dirty="0">
                <a:latin typeface="Montserrat" panose="020B0604020202020204" charset="-52"/>
              </a:rPr>
              <a:t>евро </a:t>
            </a:r>
          </a:p>
          <a:p>
            <a:pPr marL="3619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Montserrat" panose="020B0604020202020204" charset="-52"/>
              </a:rPr>
              <a:t> </a:t>
            </a:r>
            <a:r>
              <a:rPr lang="ru-RU" sz="2400" dirty="0" err="1" smtClean="0">
                <a:latin typeface="Montserrat" panose="020B0604020202020204" charset="-52"/>
              </a:rPr>
              <a:t>Брой</a:t>
            </a:r>
            <a:r>
              <a:rPr lang="ru-RU" sz="2400" dirty="0" smtClean="0">
                <a:latin typeface="Montserrat" panose="020B0604020202020204" charset="-52"/>
              </a:rPr>
              <a:t> </a:t>
            </a:r>
            <a:r>
              <a:rPr lang="ru-RU" sz="2400" dirty="0">
                <a:latin typeface="Montserrat" panose="020B0604020202020204" charset="-52"/>
              </a:rPr>
              <a:t>дялове в партидата 5 210 броя</a:t>
            </a:r>
          </a:p>
          <a:p>
            <a:pPr marL="3619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Montserrat" panose="020B0604020202020204" charset="-52"/>
              </a:rPr>
              <a:t> Средства по </a:t>
            </a:r>
            <a:r>
              <a:rPr lang="ru-RU" sz="2400" dirty="0" err="1" smtClean="0">
                <a:latin typeface="Montserrat" panose="020B0604020202020204" charset="-52"/>
              </a:rPr>
              <a:t>партидата</a:t>
            </a:r>
            <a:r>
              <a:rPr lang="ru-RU" sz="2400" dirty="0" smtClean="0">
                <a:latin typeface="Montserrat" panose="020B0604020202020204" charset="-52"/>
              </a:rPr>
              <a:t> на </a:t>
            </a:r>
            <a:r>
              <a:rPr lang="bg-BG" sz="2400" dirty="0" smtClean="0">
                <a:latin typeface="Montserrat" panose="020B0604020202020204" charset="-52"/>
              </a:rPr>
              <a:t>осигуреното лице</a:t>
            </a:r>
            <a:r>
              <a:rPr lang="ru-RU" sz="2400" dirty="0" smtClean="0">
                <a:latin typeface="Montserrat" panose="020B0604020202020204" charset="-52"/>
              </a:rPr>
              <a:t> в евро</a:t>
            </a:r>
            <a:r>
              <a:rPr lang="ru-RU" sz="2400" dirty="0">
                <a:latin typeface="Montserrat" panose="020B0604020202020204" charset="-52"/>
              </a:rPr>
              <a:t>: </a:t>
            </a:r>
            <a:endParaRPr lang="ru-RU" sz="2400" dirty="0" smtClean="0">
              <a:latin typeface="Montserrat" panose="020B0604020202020204" charset="-52"/>
            </a:endParaRPr>
          </a:p>
          <a:p>
            <a:pPr marL="1428750">
              <a:lnSpc>
                <a:spcPct val="130000"/>
              </a:lnSpc>
            </a:pPr>
            <a:r>
              <a:rPr lang="ru-RU" sz="2400" dirty="0" smtClean="0">
                <a:latin typeface="Montserrat" panose="020B0604020202020204" charset="-52"/>
              </a:rPr>
              <a:t>5 210 * 1.06506 </a:t>
            </a:r>
            <a:r>
              <a:rPr lang="ru-RU" sz="2400" dirty="0">
                <a:latin typeface="Montserrat" panose="020B0604020202020204" charset="-52"/>
              </a:rPr>
              <a:t>евро </a:t>
            </a:r>
            <a:r>
              <a:rPr lang="bg-BG" sz="2400" dirty="0" smtClean="0">
                <a:latin typeface="Montserrat" panose="020B0604020202020204" charset="-52"/>
              </a:rPr>
              <a:t>= </a:t>
            </a:r>
            <a:r>
              <a:rPr lang="en-US" sz="2400" dirty="0" smtClean="0">
                <a:latin typeface="Montserrat" panose="020B0604020202020204" charset="-52"/>
              </a:rPr>
              <a:t>5</a:t>
            </a:r>
            <a:r>
              <a:rPr lang="bg-BG" sz="2400" dirty="0" smtClean="0">
                <a:latin typeface="Montserrat" panose="020B0604020202020204" charset="-52"/>
              </a:rPr>
              <a:t> </a:t>
            </a:r>
            <a:r>
              <a:rPr lang="en-US" sz="2400" dirty="0" smtClean="0">
                <a:latin typeface="Montserrat" panose="020B0604020202020204" charset="-52"/>
              </a:rPr>
              <a:t>548</a:t>
            </a:r>
            <a:r>
              <a:rPr lang="bg-BG" sz="2400" dirty="0" smtClean="0">
                <a:latin typeface="Montserrat" panose="020B0604020202020204" charset="-52"/>
              </a:rPr>
              <a:t>.</a:t>
            </a:r>
            <a:r>
              <a:rPr lang="ru-RU" sz="2400" dirty="0" smtClean="0">
                <a:latin typeface="Montserrat" panose="020B0604020202020204" charset="-52"/>
              </a:rPr>
              <a:t>96</a:t>
            </a:r>
            <a:r>
              <a:rPr lang="en-US" sz="2400" dirty="0" smtClean="0">
                <a:latin typeface="Montserrat" panose="020B0604020202020204" charset="-52"/>
              </a:rPr>
              <a:t>(</a:t>
            </a:r>
            <a:r>
              <a:rPr lang="ru-RU" sz="2400" dirty="0" smtClean="0">
                <a:latin typeface="Montserrat" panose="020B0604020202020204" charset="-52"/>
              </a:rPr>
              <a:t>26…) евро </a:t>
            </a:r>
          </a:p>
          <a:p>
            <a:pPr marL="1428750">
              <a:lnSpc>
                <a:spcPct val="130000"/>
              </a:lnSpc>
            </a:pPr>
            <a:r>
              <a:rPr lang="ru-RU" sz="2400" dirty="0" err="1" smtClean="0">
                <a:latin typeface="Montserrat" panose="020B0604020202020204" charset="-52"/>
              </a:rPr>
              <a:t>крайната</a:t>
            </a:r>
            <a:r>
              <a:rPr lang="ru-RU" sz="2400" dirty="0" smtClean="0">
                <a:latin typeface="Montserrat" panose="020B0604020202020204" charset="-52"/>
              </a:rPr>
              <a:t> </a:t>
            </a:r>
            <a:r>
              <a:rPr lang="ru-RU" sz="2400" dirty="0" err="1" smtClean="0">
                <a:latin typeface="Montserrat" panose="020B0604020202020204" charset="-52"/>
              </a:rPr>
              <a:t>стойност</a:t>
            </a:r>
            <a:r>
              <a:rPr lang="ru-RU" sz="2400" dirty="0" smtClean="0">
                <a:latin typeface="Montserrat" panose="020B0604020202020204" charset="-52"/>
              </a:rPr>
              <a:t> е </a:t>
            </a:r>
            <a:r>
              <a:rPr lang="en-US" sz="2400" b="1" dirty="0" smtClean="0">
                <a:solidFill>
                  <a:srgbClr val="0070C0"/>
                </a:solidFill>
                <a:latin typeface="Montserrat" panose="020B0604020202020204" charset="-52"/>
                <a:ea typeface="+mj-ea"/>
                <a:cs typeface="+mj-cs"/>
              </a:rPr>
              <a:t>5</a:t>
            </a:r>
            <a:r>
              <a:rPr lang="bg-BG" sz="2400" b="1" dirty="0" smtClean="0">
                <a:solidFill>
                  <a:srgbClr val="0070C0"/>
                </a:solidFill>
                <a:latin typeface="Montserrat" panose="020B0604020202020204" charset="-52"/>
                <a:ea typeface="+mj-ea"/>
                <a:cs typeface="+mj-cs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Montserrat" panose="020B0604020202020204" charset="-52"/>
                <a:ea typeface="+mj-ea"/>
                <a:cs typeface="+mj-cs"/>
              </a:rPr>
              <a:t>548</a:t>
            </a:r>
            <a:r>
              <a:rPr lang="bg-BG" sz="2400" b="1" dirty="0" smtClean="0">
                <a:solidFill>
                  <a:srgbClr val="0070C0"/>
                </a:solidFill>
                <a:latin typeface="Montserrat" panose="020B0604020202020204" charset="-52"/>
                <a:ea typeface="+mj-ea"/>
                <a:cs typeface="+mj-cs"/>
              </a:rPr>
              <a:t>.</a:t>
            </a:r>
            <a:r>
              <a:rPr lang="ru-RU" sz="2400" b="1" dirty="0" smtClean="0">
                <a:solidFill>
                  <a:srgbClr val="0070C0"/>
                </a:solidFill>
                <a:latin typeface="Montserrat" panose="020B0604020202020204" charset="-52"/>
                <a:ea typeface="+mj-ea"/>
                <a:cs typeface="+mj-cs"/>
              </a:rPr>
              <a:t>96 евро </a:t>
            </a:r>
          </a:p>
          <a:p>
            <a:pPr algn="l">
              <a:lnSpc>
                <a:spcPct val="130000"/>
              </a:lnSpc>
            </a:pPr>
            <a:endParaRPr lang="bg-BG" sz="900" dirty="0" err="1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A1669-CB20-30FB-DA4D-F756BDB06E91}"/>
              </a:ext>
            </a:extLst>
          </p:cNvPr>
          <p:cNvSpPr txBox="1"/>
          <p:nvPr/>
        </p:nvSpPr>
        <p:spPr>
          <a:xfrm>
            <a:off x="310794" y="2243497"/>
            <a:ext cx="96243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B3685"/>
                </a:solidFill>
                <a:latin typeface="Montserrat" panose="00000500000000000000" pitchFamily="2" charset="-52"/>
              </a:rPr>
              <a:t>Броят на дяловете по индивидуалната партида във фонда за допълнително пенсионно осигуряване към</a:t>
            </a:r>
            <a:r>
              <a:rPr lang="en-US" sz="1600" dirty="0">
                <a:solidFill>
                  <a:srgbClr val="1B3685"/>
                </a:solidFill>
                <a:latin typeface="Montserrat" panose="00000500000000000000" pitchFamily="2" charset="-52"/>
              </a:rPr>
              <a:t> </a:t>
            </a:r>
            <a:r>
              <a:rPr lang="ru-RU" sz="1600" dirty="0">
                <a:solidFill>
                  <a:srgbClr val="1B3685"/>
                </a:solidFill>
                <a:latin typeface="Montserrat" panose="00000500000000000000" pitchFamily="2" charset="-52"/>
              </a:rPr>
              <a:t>датата на въвеждане на еврото се умножава по стойността на един дял в евро. </a:t>
            </a:r>
          </a:p>
          <a:p>
            <a:r>
              <a:rPr lang="ru-RU" sz="1600" dirty="0">
                <a:solidFill>
                  <a:srgbClr val="1B3685"/>
                </a:solidFill>
                <a:latin typeface="Montserrat" panose="00000500000000000000" pitchFamily="2" charset="-52"/>
              </a:rPr>
              <a:t>Получената стойност се  закръглява до втория знак след десетичната запетая на база третия знак по математическото правило.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0A81FD-8D3D-B619-FEC0-102E3BFB2DE8}"/>
              </a:ext>
            </a:extLst>
          </p:cNvPr>
          <p:cNvSpPr txBox="1">
            <a:spLocks/>
          </p:cNvSpPr>
          <p:nvPr/>
        </p:nvSpPr>
        <p:spPr>
          <a:xfrm>
            <a:off x="310794" y="364831"/>
            <a:ext cx="10626156" cy="54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Montserrat Black" pitchFamily="2" charset="-52"/>
              </a:rPr>
              <a:t>КАК ЩЕ СЕ ИЗВЪРШИ ПРЕВАЛУТИРАНЕТО НА НАТРУПВАНИЯТА ПО ПАРТИДИТЕ ЗА ОСИГУРЕНИТЕ </a:t>
            </a:r>
            <a:r>
              <a:rPr lang="ru-RU" sz="2400" b="1" dirty="0" smtClean="0">
                <a:solidFill>
                  <a:schemeClr val="bg1"/>
                </a:solidFill>
                <a:latin typeface="Montserrat Black" pitchFamily="2" charset="-52"/>
              </a:rPr>
              <a:t>ЛИЦА?</a:t>
            </a:r>
            <a:endParaRPr lang="en-BG" sz="2400" b="1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pic>
        <p:nvPicPr>
          <p:cNvPr id="15" name="Picture 14" descr="A blue and red logo&#10;&#10;AI-generated content may be incorrect.">
            <a:extLst>
              <a:ext uri="{FF2B5EF4-FFF2-40B4-BE49-F238E27FC236}">
                <a16:creationId xmlns:a16="http://schemas.microsoft.com/office/drawing/2014/main" id="{E94E3F32-707D-9BDB-B93A-4B9C85BB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872" y="6093307"/>
            <a:ext cx="630934" cy="6309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397F5E-C99A-05C1-96C3-62E0EB74F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0F2511-4202-59D1-D0A6-EBEFD9BE0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54B17E-749F-BC7F-965A-84E68EFEAA38}"/>
              </a:ext>
            </a:extLst>
          </p:cNvPr>
          <p:cNvSpPr txBox="1"/>
          <p:nvPr/>
        </p:nvSpPr>
        <p:spPr>
          <a:xfrm>
            <a:off x="310794" y="1415590"/>
            <a:ext cx="95302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400" b="1" dirty="0">
                <a:solidFill>
                  <a:srgbClr val="0070C0"/>
                </a:solidFill>
                <a:latin typeface="Montserrat Black" pitchFamily="2" charset="-52"/>
                <a:ea typeface="+mj-ea"/>
                <a:cs typeface="+mj-cs"/>
              </a:rPr>
              <a:t>ИЗЧИСЛЯВАНЕ СТОЙНОСТТА </a:t>
            </a:r>
            <a:r>
              <a:rPr lang="bg-BG" sz="2400" b="1" dirty="0" smtClean="0">
                <a:solidFill>
                  <a:srgbClr val="0070C0"/>
                </a:solidFill>
                <a:latin typeface="Montserrat Black" pitchFamily="2" charset="-52"/>
                <a:ea typeface="+mj-ea"/>
                <a:cs typeface="+mj-cs"/>
              </a:rPr>
              <a:t>НА СРЕДСТВАТА </a:t>
            </a:r>
            <a:r>
              <a:rPr lang="bg-BG" sz="2400" b="1" dirty="0">
                <a:solidFill>
                  <a:srgbClr val="0070C0"/>
                </a:solidFill>
                <a:latin typeface="Montserrat Black" pitchFamily="2" charset="-52"/>
                <a:ea typeface="+mj-ea"/>
                <a:cs typeface="+mj-cs"/>
              </a:rPr>
              <a:t>В ИНДИВИДУАЛНАТА ПАРТИДА (ПРИМЕР)</a:t>
            </a:r>
          </a:p>
        </p:txBody>
      </p:sp>
    </p:spTree>
    <p:extLst>
      <p:ext uri="{BB962C8B-B14F-4D97-AF65-F5344CB8AC3E}">
        <p14:creationId xmlns:p14="http://schemas.microsoft.com/office/powerpoint/2010/main" val="40533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7EDFB-8954-B76D-C11B-FA1CB5205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95" y="1539727"/>
            <a:ext cx="3702573" cy="41839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61B19-3F5C-7E44-809F-8FAB94C7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685800">
              <a:defRPr/>
            </a:pPr>
            <a:fld id="{7B8B0B6C-D3DF-C041-8D88-77A978414D45}" type="slidenum">
              <a:rPr lang="en-BG" sz="600">
                <a:solidFill>
                  <a:srgbClr val="FFFFFF">
                    <a:lumMod val="85000"/>
                  </a:srgbClr>
                </a:solidFill>
                <a:latin typeface="Verdana Pro" panose="020B0604030504040204" pitchFamily="34" charset="0"/>
              </a:rPr>
              <a:pPr algn="l" defTabSz="685800">
                <a:defRPr/>
              </a:pPr>
              <a:t>26</a:t>
            </a:fld>
            <a:endParaRPr lang="en-BG" sz="600">
              <a:solidFill>
                <a:srgbClr val="FFFFFF">
                  <a:lumMod val="85000"/>
                </a:srgbClr>
              </a:solidFill>
              <a:latin typeface="Verdana Pro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C882C-22CD-6690-08F5-E71F8AA996BF}"/>
              </a:ext>
            </a:extLst>
          </p:cNvPr>
          <p:cNvSpPr txBox="1"/>
          <p:nvPr/>
        </p:nvSpPr>
        <p:spPr>
          <a:xfrm>
            <a:off x="631480" y="1954369"/>
            <a:ext cx="9350720" cy="279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450"/>
              </a:spcAft>
            </a:pPr>
            <a:r>
              <a:rPr lang="bg-BG" sz="2400" dirty="0">
                <a:solidFill>
                  <a:srgbClr val="002060"/>
                </a:solidFill>
                <a:latin typeface="Montserrat" panose="00000500000000000000" pitchFamily="2" charset="-52"/>
              </a:rPr>
              <a:t>Отпуснатите пенсии </a:t>
            </a:r>
            <a:r>
              <a:rPr lang="bg-BG" sz="24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и/или </a:t>
            </a:r>
            <a:r>
              <a:rPr lang="bg-BG" sz="2400" dirty="0">
                <a:solidFill>
                  <a:srgbClr val="002060"/>
                </a:solidFill>
                <a:latin typeface="Montserrat" panose="00000500000000000000" pitchFamily="2" charset="-52"/>
              </a:rPr>
              <a:t>други получавани плащания </a:t>
            </a:r>
            <a:r>
              <a:rPr lang="bg-BG" sz="24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до </a:t>
            </a:r>
            <a:r>
              <a:rPr lang="bg-BG" sz="2400" dirty="0">
                <a:solidFill>
                  <a:srgbClr val="002060"/>
                </a:solidFill>
                <a:latin typeface="Montserrat" panose="00000500000000000000" pitchFamily="2" charset="-52"/>
              </a:rPr>
              <a:t>датата на въвеждане на еврото </a:t>
            </a:r>
            <a:r>
              <a:rPr lang="bg-BG" sz="24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ще се </a:t>
            </a:r>
            <a:r>
              <a:rPr lang="bg-BG" sz="2400" dirty="0" err="1" smtClean="0">
                <a:solidFill>
                  <a:srgbClr val="002060"/>
                </a:solidFill>
                <a:latin typeface="Montserrat" panose="00000500000000000000" pitchFamily="2" charset="-52"/>
              </a:rPr>
              <a:t>превалутират</a:t>
            </a:r>
            <a:r>
              <a:rPr lang="bg-BG" sz="24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 в евро, като стойността в левове се раздели на пълната числова стойност на официалния валутен курс и се закръгли по общото математическо правило.</a:t>
            </a:r>
            <a:endParaRPr lang="bg-BG" sz="2400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Picture 4" descr="A blue and red logo&#10;&#10;AI-generated content may be incorrect.">
            <a:extLst>
              <a:ext uri="{FF2B5EF4-FFF2-40B4-BE49-F238E27FC236}">
                <a16:creationId xmlns:a16="http://schemas.microsoft.com/office/drawing/2014/main" id="{E94E3F32-707D-9BDB-B93A-4B9C85BB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872" y="6093307"/>
            <a:ext cx="630934" cy="630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97F5E-C99A-05C1-96C3-62E0EB74F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0F2511-4202-59D1-D0A6-EBEFD9BE0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ABEDB24-FEC2-42E4-851D-84664A223C86}"/>
              </a:ext>
            </a:extLst>
          </p:cNvPr>
          <p:cNvSpPr txBox="1">
            <a:spLocks/>
          </p:cNvSpPr>
          <p:nvPr/>
        </p:nvSpPr>
        <p:spPr>
          <a:xfrm>
            <a:off x="282636" y="332719"/>
            <a:ext cx="11583924" cy="54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Montserrat Black" pitchFamily="2" charset="-52"/>
              </a:rPr>
              <a:t>КАК ЩЕ СЕ ИЗВЪРШИ ПРЕВАЛУТИРАНЕТО НА </a:t>
            </a:r>
            <a:r>
              <a:rPr lang="ru-RU" sz="2400" b="1" dirty="0" smtClean="0">
                <a:solidFill>
                  <a:schemeClr val="bg1"/>
                </a:solidFill>
                <a:latin typeface="Montserrat Black" pitchFamily="2" charset="-52"/>
              </a:rPr>
              <a:t>ПЛАЩАНИЯТА? </a:t>
            </a:r>
            <a:endParaRPr lang="bg-BG" sz="2400" b="1" dirty="0">
              <a:solidFill>
                <a:schemeClr val="bg1"/>
              </a:solidFill>
              <a:latin typeface="Montserrat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9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>
            <a:normAutofit/>
          </a:bodyPr>
          <a:lstStyle/>
          <a:p>
            <a:pPr>
              <a:defRPr sz="3200" b="1">
                <a:solidFill>
                  <a:srgbClr val="006600"/>
                </a:solidFill>
              </a:defRPr>
            </a:pPr>
            <a:r>
              <a:rPr lang="bg-BG" sz="3000" b="1" dirty="0">
                <a:solidFill>
                  <a:schemeClr val="bg1"/>
                </a:solidFill>
                <a:latin typeface="Montserrat Black" pitchFamily="2" charset="-52"/>
              </a:rPr>
              <a:t>ЗАКЛЮЧЕНИЕ И КОНТАКТИ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2636" y="1329729"/>
            <a:ext cx="954716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bg-BG" sz="2400" noProof="0" dirty="0" smtClean="0">
                <a:solidFill>
                  <a:srgbClr val="1B3685"/>
                </a:solidFill>
                <a:latin typeface="Montserrat" panose="020B0604020202020204" charset="-52"/>
                <a:ea typeface="+mj-ea"/>
                <a:cs typeface="+mj-cs"/>
              </a:rPr>
              <a:t>Вашите права и интереси са защитени. 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endParaRPr lang="bg-BG" sz="2400" noProof="0" dirty="0" smtClean="0">
              <a:solidFill>
                <a:srgbClr val="1B3685"/>
              </a:solidFill>
              <a:latin typeface="Montserrat" panose="020B0604020202020204" charset="-52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bg-BG" sz="2400" noProof="0" dirty="0" smtClean="0">
                <a:solidFill>
                  <a:srgbClr val="1B3685"/>
                </a:solidFill>
                <a:latin typeface="Montserrat" panose="020B0604020202020204" charset="-52"/>
                <a:ea typeface="+mj-ea"/>
                <a:cs typeface="+mj-cs"/>
              </a:rPr>
              <a:t>Процесът по преминаване към евро е ясен, автоматичен и безплатен и не се изискват действия от Ваша страна. 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endParaRPr lang="bg-BG" sz="2000" dirty="0" smtClean="0">
              <a:solidFill>
                <a:srgbClr val="1B3685"/>
              </a:solidFill>
              <a:latin typeface="Montserrat" panose="020B0604020202020204" charset="-52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bg-BG" sz="2400" noProof="0" dirty="0" smtClean="0">
                <a:solidFill>
                  <a:srgbClr val="1B3685"/>
                </a:solidFill>
                <a:latin typeface="Montserrat" panose="020B0604020202020204" charset="-52"/>
                <a:ea typeface="+mj-ea"/>
                <a:cs typeface="+mj-cs"/>
              </a:rPr>
              <a:t>При въпроси, свържете се с вашето пенсионноосигурително дружество – списъкът на дружествата и техните контакти е достъпен на интернет страницата на КФН.</a:t>
            </a:r>
          </a:p>
          <a:p>
            <a:pPr algn="just">
              <a:defRPr sz="2200">
                <a:solidFill>
                  <a:srgbClr val="000000"/>
                </a:solidFill>
              </a:defRPr>
            </a:pPr>
            <a:endParaRPr lang="bg-BG" sz="2400" noProof="0" dirty="0" smtClean="0">
              <a:solidFill>
                <a:srgbClr val="1B3685"/>
              </a:solidFill>
              <a:latin typeface="Montserrat" panose="020B0604020202020204" charset="-52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r>
              <a:rPr lang="bg-BG" sz="2400" dirty="0" smtClean="0">
                <a:solidFill>
                  <a:srgbClr val="1B3685"/>
                </a:solidFill>
                <a:latin typeface="Montserrat" panose="020B0604020202020204" charset="-52"/>
                <a:ea typeface="+mj-ea"/>
                <a:cs typeface="+mj-cs"/>
              </a:rPr>
              <a:t>При съмнение за нарушение можете да подадете сигнал/жалба/запитване до КФН</a:t>
            </a:r>
            <a:endParaRPr lang="bg-BG" sz="2400" noProof="0" dirty="0" smtClean="0">
              <a:solidFill>
                <a:srgbClr val="1B3685"/>
              </a:solidFill>
              <a:latin typeface="Montserrat" panose="020B0604020202020204" charset="-52"/>
              <a:ea typeface="+mj-ea"/>
              <a:cs typeface="+mj-cs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pPr>
            <a:endParaRPr lang="bg-BG" sz="2400" noProof="0" dirty="0">
              <a:solidFill>
                <a:srgbClr val="1B3685"/>
              </a:solidFill>
              <a:latin typeface="Montserrat Light" panose="020B0604020202020204" charset="-52"/>
              <a:ea typeface="+mj-ea"/>
              <a:cs typeface="+mj-cs"/>
            </a:endParaRPr>
          </a:p>
        </p:txBody>
      </p:sp>
      <p:pic>
        <p:nvPicPr>
          <p:cNvPr id="5" name="Picture 4" descr="A blue and red logo&#10;&#10;AI-generated content may be incorrect.">
            <a:extLst>
              <a:ext uri="{FF2B5EF4-FFF2-40B4-BE49-F238E27FC236}">
                <a16:creationId xmlns:a16="http://schemas.microsoft.com/office/drawing/2014/main" id="{E94E3F32-707D-9BDB-B93A-4B9C85BB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72" y="6093307"/>
            <a:ext cx="630934" cy="6309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397F5E-C99A-05C1-96C3-62E0EB74F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F2511-4202-59D1-D0A6-EBEFD9BE07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4752"/>
            <a:ext cx="12192000" cy="541324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" y="507475"/>
            <a:ext cx="2423989" cy="464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27" y="1763641"/>
            <a:ext cx="4226079" cy="477546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24682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bg-BG" sz="4800" dirty="0" smtClean="0">
                <a:solidFill>
                  <a:schemeClr val="bg1"/>
                </a:solidFill>
                <a:latin typeface="Montserrat Black" pitchFamily="2" charset="-52"/>
              </a:rPr>
              <a:t>ВЪПРОСИ?</a:t>
            </a:r>
            <a:endParaRPr lang="bg-BG" sz="48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8561"/>
            <a:ext cx="12192000" cy="184438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60883" y="4411184"/>
            <a:ext cx="2164287" cy="495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080040444</a:t>
            </a:r>
            <a:endParaRPr lang="bg-BG" sz="3200" dirty="0">
              <a:solidFill>
                <a:schemeClr val="bg1">
                  <a:lumMod val="95000"/>
                </a:schemeClr>
              </a:solidFill>
              <a:latin typeface="Montserrat" pitchFamily="2" charset="-5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960882" y="3915786"/>
            <a:ext cx="2164287" cy="495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Montserrat" pitchFamily="2" charset="-52"/>
              </a:rPr>
              <a:t>euro@fsc.bg</a:t>
            </a:r>
            <a:endParaRPr lang="bg-BG" sz="3200" dirty="0">
              <a:solidFill>
                <a:schemeClr val="bg1">
                  <a:lumMod val="95000"/>
                </a:schemeClr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10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4752"/>
            <a:ext cx="12192000" cy="541324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30" y="290269"/>
            <a:ext cx="2983535" cy="89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" y="507475"/>
            <a:ext cx="2423989" cy="464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27" y="1763641"/>
            <a:ext cx="4226079" cy="477546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22851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bg-BG" sz="3600" dirty="0" smtClean="0">
                <a:solidFill>
                  <a:schemeClr val="bg1"/>
                </a:solidFill>
                <a:latin typeface="Montserrat Black" pitchFamily="2" charset="-52"/>
              </a:rPr>
              <a:t>БЛАГОДАРИМ ЗА ВНИМАНИЕТО!</a:t>
            </a:r>
            <a:endParaRPr lang="bg-BG" sz="36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22448" y="4315800"/>
            <a:ext cx="10740219" cy="1463208"/>
            <a:chOff x="516173" y="3774373"/>
            <a:chExt cx="13327787" cy="1815729"/>
          </a:xfrm>
        </p:grpSpPr>
        <p:cxnSp>
          <p:nvCxnSpPr>
            <p:cNvPr id="48" name="Straight Connector 47"/>
            <p:cNvCxnSpPr>
              <a:stCxn id="56" idx="6"/>
              <a:endCxn id="57" idx="6"/>
            </p:cNvCxnSpPr>
            <p:nvPr/>
          </p:nvCxnSpPr>
          <p:spPr>
            <a:xfrm>
              <a:off x="657903" y="5188349"/>
              <a:ext cx="13186057" cy="215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1240243" y="4315353"/>
              <a:ext cx="141729" cy="769128"/>
              <a:chOff x="1240242" y="4177241"/>
              <a:chExt cx="141729" cy="769128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1311107" y="4271158"/>
                <a:ext cx="0" cy="67521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91"/>
              <p:cNvSpPr/>
              <p:nvPr/>
            </p:nvSpPr>
            <p:spPr>
              <a:xfrm>
                <a:off x="1240242" y="4177241"/>
                <a:ext cx="141729" cy="1417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70601" y="3774373"/>
              <a:ext cx="1256774" cy="572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 smtClean="0">
                  <a:solidFill>
                    <a:schemeClr val="bg1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www.fsc.bg</a:t>
              </a:r>
              <a:r>
                <a:rPr lang="bg-BG" sz="1200" u="sng" dirty="0" smtClean="0">
                  <a:solidFill>
                    <a:schemeClr val="bg1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/</a:t>
              </a:r>
              <a:r>
                <a:rPr lang="en-US" sz="1200" u="sng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za-evroto</a:t>
              </a:r>
              <a:endParaRPr lang="bg-BG" sz="1200" u="sng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92035" y="3931727"/>
              <a:ext cx="1821409" cy="343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FSC Mobile</a:t>
              </a:r>
              <a:endParaRPr lang="bg-BG" sz="12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17518" y="3911166"/>
              <a:ext cx="1679751" cy="343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#</a:t>
              </a:r>
              <a:r>
                <a:rPr lang="en-US" sz="12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InvestSafely</a:t>
              </a:r>
              <a:endParaRPr lang="bg-BG" sz="12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5391" y="3820703"/>
              <a:ext cx="2036023" cy="572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Financial Supervision Commission</a:t>
              </a:r>
              <a:endParaRPr lang="bg-BG" sz="1200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31013" y="3804529"/>
              <a:ext cx="2036023" cy="572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1200" dirty="0">
                  <a:solidFill>
                    <a:schemeClr val="bg1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Комисия за финансов надзор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31462" y="3931727"/>
              <a:ext cx="2154144" cy="343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u="sng" dirty="0" smtClean="0">
                  <a:solidFill>
                    <a:schemeClr val="bg1"/>
                  </a:solidFill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rPr>
                <a:t>evroto.bg</a:t>
              </a:r>
              <a:endParaRPr lang="bg-BG" sz="1200" u="sng" dirty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16173" y="5117484"/>
              <a:ext cx="141729" cy="1417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3702230" y="5119638"/>
              <a:ext cx="141730" cy="141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130938" y="4315353"/>
              <a:ext cx="141729" cy="769128"/>
              <a:chOff x="1240242" y="4177241"/>
              <a:chExt cx="141729" cy="769128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1311107" y="4271158"/>
                <a:ext cx="0" cy="67521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Oval 89"/>
              <p:cNvSpPr/>
              <p:nvPr/>
            </p:nvSpPr>
            <p:spPr>
              <a:xfrm>
                <a:off x="1240242" y="4177241"/>
                <a:ext cx="141729" cy="1417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031875" y="4315353"/>
              <a:ext cx="141729" cy="769128"/>
              <a:chOff x="1240242" y="4177241"/>
              <a:chExt cx="141729" cy="769128"/>
            </a:xfrm>
          </p:grpSpPr>
          <p:cxnSp>
            <p:nvCxnSpPr>
              <p:cNvPr id="87" name="Straight Connector 86"/>
              <p:cNvCxnSpPr/>
              <p:nvPr/>
            </p:nvCxnSpPr>
            <p:spPr>
              <a:xfrm>
                <a:off x="1311107" y="4271158"/>
                <a:ext cx="0" cy="67521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1240242" y="4177241"/>
                <a:ext cx="141729" cy="1417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924496" y="4315353"/>
              <a:ext cx="141729" cy="769128"/>
              <a:chOff x="1240242" y="4177241"/>
              <a:chExt cx="141729" cy="769128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1311107" y="4271158"/>
                <a:ext cx="0" cy="67521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1240242" y="4177241"/>
                <a:ext cx="141729" cy="1417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817117" y="4315353"/>
              <a:ext cx="141729" cy="769128"/>
              <a:chOff x="1240242" y="4177241"/>
              <a:chExt cx="141729" cy="769128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1311107" y="4271158"/>
                <a:ext cx="0" cy="67521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240242" y="4177241"/>
                <a:ext cx="141729" cy="1417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0726336" y="4315353"/>
              <a:ext cx="141729" cy="769128"/>
              <a:chOff x="1240242" y="4177241"/>
              <a:chExt cx="141729" cy="769128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1311107" y="4271158"/>
                <a:ext cx="0" cy="67521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1240242" y="4177241"/>
                <a:ext cx="141729" cy="1417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>
                  <a:latin typeface="Arial" panose="020B0604020202020204" pitchFamily="34" charset="0"/>
                  <a:ea typeface="Open Sans" pitchFamily="2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917915" y="4795159"/>
              <a:ext cx="786384" cy="786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815342" y="4795159"/>
              <a:ext cx="786384" cy="786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703157" y="4795159"/>
              <a:ext cx="786384" cy="786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6595778" y="4803718"/>
              <a:ext cx="786384" cy="786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492044" y="4795159"/>
              <a:ext cx="786384" cy="786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10389455" y="4795159"/>
              <a:ext cx="786384" cy="78638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363" y="4909923"/>
              <a:ext cx="526295" cy="55956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7"/>
            <a:srcRect l="3979" t="9342" r="2486" b="4735"/>
            <a:stretch/>
          </p:blipFill>
          <p:spPr>
            <a:xfrm>
              <a:off x="4737327" y="4852596"/>
              <a:ext cx="710341" cy="688628"/>
            </a:xfrm>
            <a:prstGeom prst="ellipse">
              <a:avLst/>
            </a:prstGeom>
          </p:spPr>
        </p:pic>
        <p:pic>
          <p:nvPicPr>
            <p:cNvPr id="79" name="Picture 2" descr="Linkedin Logo - Free Vectors &amp; PSDs to Download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" t="6057" r="5505" b="5247"/>
            <a:stretch/>
          </p:blipFill>
          <p:spPr bwMode="auto">
            <a:xfrm>
              <a:off x="8620963" y="4923637"/>
              <a:ext cx="534038" cy="52942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Youtube Logo - Free Vectors &amp; PSDs to Download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01" t="25611" r="24706" b="26349"/>
            <a:stretch/>
          </p:blipFill>
          <p:spPr bwMode="auto">
            <a:xfrm>
              <a:off x="10526516" y="4924536"/>
              <a:ext cx="541373" cy="52762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44" y="5238056"/>
            <a:ext cx="392657" cy="44375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10748192" y="4834330"/>
            <a:ext cx="0" cy="544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0419608" y="5145299"/>
            <a:ext cx="633709" cy="6337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0686535" y="4766175"/>
            <a:ext cx="114213" cy="1142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741593" y="4399101"/>
            <a:ext cx="200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rPr>
              <a:t>FSC_Bulgaria</a:t>
            </a:r>
            <a:endParaRPr lang="bg-BG" sz="1200" dirty="0">
              <a:solidFill>
                <a:schemeClr val="bg1"/>
              </a:solidFill>
              <a:latin typeface="Arial" panose="020B0604020202020204" pitchFamily="34" charset="0"/>
              <a:ea typeface="Open Sans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978" y="14869888"/>
            <a:ext cx="45719" cy="45719"/>
          </a:xfrm>
          <a:prstGeom prst="rect">
            <a:avLst/>
          </a:prstGeom>
        </p:spPr>
      </p:pic>
      <p:pic>
        <p:nvPicPr>
          <p:cNvPr id="1026" name="Picture 2" descr="Instagram Icon Circle PNGs for Free Downloa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250" y="5131620"/>
            <a:ext cx="595201" cy="6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87" y="5299676"/>
            <a:ext cx="311722" cy="31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>
                <a:solidFill>
                  <a:schemeClr val="bg1"/>
                </a:solidFill>
                <a:latin typeface="Montserrat Black" pitchFamily="2" charset="-52"/>
              </a:rPr>
              <a:t>КОМИСИЯ ЗА ФИНАНСОВ НАДЗОР</a:t>
            </a:r>
          </a:p>
        </p:txBody>
      </p:sp>
      <p:sp>
        <p:nvSpPr>
          <p:cNvPr id="9" name="Rectangle 8"/>
          <p:cNvSpPr/>
          <p:nvPr/>
        </p:nvSpPr>
        <p:spPr>
          <a:xfrm>
            <a:off x="771144" y="2236396"/>
            <a:ext cx="927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i="0" dirty="0" smtClean="0">
              <a:solidFill>
                <a:srgbClr val="1B3685"/>
              </a:solidFill>
              <a:effectLst/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000" i="0" dirty="0" smtClean="0">
                <a:solidFill>
                  <a:srgbClr val="1B3685"/>
                </a:solidFill>
                <a:effectLst/>
                <a:latin typeface="Montserrat" panose="020B0604020202020204" charset="-52"/>
              </a:rPr>
              <a:t>Поддържа </a:t>
            </a:r>
            <a:r>
              <a:rPr lang="bg-BG" sz="2000" i="0" dirty="0">
                <a:solidFill>
                  <a:srgbClr val="1B3685"/>
                </a:solidFill>
                <a:effectLst/>
                <a:latin typeface="Montserrat" panose="020B0604020202020204" charset="-52"/>
              </a:rPr>
              <a:t>стабилност на </a:t>
            </a:r>
            <a:r>
              <a:rPr lang="bg-BG" sz="2000" i="0" dirty="0" smtClean="0">
                <a:solidFill>
                  <a:srgbClr val="1B3685"/>
                </a:solidFill>
                <a:effectLst/>
                <a:latin typeface="Montserrat" panose="020B0604020202020204" charset="-52"/>
              </a:rPr>
              <a:t>небанковия финансов сектор.</a:t>
            </a:r>
            <a:endParaRPr lang="bg-BG" sz="2000" i="0" dirty="0">
              <a:solidFill>
                <a:srgbClr val="1B3685"/>
              </a:solidFill>
              <a:effectLst/>
              <a:latin typeface="Montserrat" panose="020B0604020202020204" charset="-52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 smtClean="0">
              <a:solidFill>
                <a:srgbClr val="1B3685"/>
              </a:solidFill>
              <a:effectLst/>
              <a:latin typeface="Montserrat" panose="020B0604020202020204" charset="-52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000" i="0" dirty="0" smtClean="0">
                <a:solidFill>
                  <a:srgbClr val="1B3685"/>
                </a:solidFill>
                <a:effectLst/>
                <a:latin typeface="Montserrat" panose="020B0604020202020204" charset="-52"/>
              </a:rPr>
              <a:t>Осигурява </a:t>
            </a:r>
            <a:r>
              <a:rPr lang="bg-BG" sz="2000" i="0" dirty="0">
                <a:solidFill>
                  <a:srgbClr val="1B3685"/>
                </a:solidFill>
                <a:effectLst/>
                <a:latin typeface="Montserrat" panose="020B0604020202020204" charset="-52"/>
              </a:rPr>
              <a:t>прозрачност и доверие на инвестиционния, застрахователния и осигурителния пазар.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i="0" dirty="0" smtClean="0">
              <a:solidFill>
                <a:srgbClr val="1B3685"/>
              </a:solidFill>
              <a:effectLst/>
              <a:latin typeface="Montserrat" panose="020B0604020202020204" charset="-5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000" i="0" dirty="0" smtClean="0">
                <a:solidFill>
                  <a:srgbClr val="1B3685"/>
                </a:solidFill>
                <a:effectLst/>
                <a:latin typeface="Montserrat" panose="020B0604020202020204" charset="-52"/>
              </a:rPr>
              <a:t>Защитава </a:t>
            </a:r>
            <a:r>
              <a:rPr lang="bg-BG" sz="2000" i="0" dirty="0">
                <a:solidFill>
                  <a:srgbClr val="1B3685"/>
                </a:solidFill>
                <a:effectLst/>
                <a:latin typeface="Montserrat" panose="020B0604020202020204" charset="-52"/>
              </a:rPr>
              <a:t>интересите на инвеститорите, </a:t>
            </a:r>
            <a:r>
              <a:rPr lang="bg-BG" sz="2000" i="0" dirty="0" smtClean="0">
                <a:solidFill>
                  <a:srgbClr val="1B3685"/>
                </a:solidFill>
                <a:effectLst/>
                <a:latin typeface="Montserrat" panose="020B0604020202020204" charset="-52"/>
              </a:rPr>
              <a:t>застрахованите,  осигурените лица, пенсионерите и техните наследници.</a:t>
            </a:r>
            <a:endParaRPr lang="bg-BG" i="0" dirty="0">
              <a:solidFill>
                <a:srgbClr val="1B3685"/>
              </a:solidFill>
              <a:effectLst/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31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 smtClean="0">
                <a:solidFill>
                  <a:schemeClr val="bg1"/>
                </a:solidFill>
                <a:latin typeface="Montserrat Black" pitchFamily="2" charset="-52"/>
              </a:rPr>
              <a:t>ЕВРОТО В БЪЛГАРИЯ</a:t>
            </a:r>
          </a:p>
        </p:txBody>
      </p:sp>
      <p:pic>
        <p:nvPicPr>
          <p:cNvPr id="2050" name="Picture 2" descr="https://evroto.bg/upload/133/mceclip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7" y="1434424"/>
            <a:ext cx="3553107" cy="497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730547" y="1950014"/>
            <a:ext cx="6355080" cy="1383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-BG" sz="1800" dirty="0" smtClean="0">
                <a:solidFill>
                  <a:srgbClr val="1B3685"/>
                </a:solidFill>
                <a:latin typeface="Montserrat" pitchFamily="2" charset="-52"/>
              </a:rPr>
              <a:t>Дата на въвеждане на еврото в България:</a:t>
            </a:r>
          </a:p>
          <a:p>
            <a:pPr>
              <a:lnSpc>
                <a:spcPct val="100000"/>
              </a:lnSpc>
            </a:pPr>
            <a:r>
              <a:rPr lang="bg-BG" sz="2800" dirty="0" smtClean="0">
                <a:solidFill>
                  <a:srgbClr val="1B3685"/>
                </a:solidFill>
                <a:latin typeface="Montserrat" pitchFamily="2" charset="-52"/>
              </a:rPr>
              <a:t> </a:t>
            </a:r>
            <a:r>
              <a:rPr lang="bg-BG" sz="2800" dirty="0" smtClean="0">
                <a:solidFill>
                  <a:srgbClr val="1B3685"/>
                </a:solidFill>
                <a:latin typeface="Montserrat Black" pitchFamily="2" charset="-52"/>
              </a:rPr>
              <a:t>01 януари 2026 г.</a:t>
            </a:r>
            <a:endParaRPr lang="bg-BG" sz="2800" dirty="0">
              <a:solidFill>
                <a:srgbClr val="1B3685"/>
              </a:solidFill>
              <a:latin typeface="Montserrat Black" pitchFamily="2" charset="-52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114337" y="3848933"/>
            <a:ext cx="3829442" cy="1844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1B3685"/>
                </a:solidFill>
                <a:latin typeface="Montserrat Black" pitchFamily="2" charset="-52"/>
              </a:rPr>
              <a:t> </a:t>
            </a:r>
            <a:r>
              <a:rPr lang="en-US" sz="3200" dirty="0">
                <a:solidFill>
                  <a:srgbClr val="1B3685"/>
                </a:solidFill>
                <a:latin typeface="Montserrat Black" pitchFamily="2" charset="-52"/>
              </a:rPr>
              <a:t>1 </a:t>
            </a:r>
            <a:r>
              <a:rPr lang="bg-BG" sz="3200" dirty="0" smtClean="0">
                <a:solidFill>
                  <a:srgbClr val="1B3685"/>
                </a:solidFill>
                <a:latin typeface="Montserrat Black" pitchFamily="2" charset="-52"/>
              </a:rPr>
              <a:t>евро</a:t>
            </a:r>
            <a:r>
              <a:rPr lang="en-US" sz="3200" dirty="0" smtClean="0">
                <a:solidFill>
                  <a:srgbClr val="1B3685"/>
                </a:solidFill>
                <a:latin typeface="Montserrat Black" pitchFamily="2" charset="-52"/>
              </a:rPr>
              <a:t> </a:t>
            </a:r>
            <a:endParaRPr lang="en-US" sz="2400" dirty="0" smtClean="0">
              <a:solidFill>
                <a:srgbClr val="1B3685"/>
              </a:solidFill>
              <a:latin typeface="Montserrat Black" pitchFamily="2" charset="-52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1B3685"/>
                </a:solidFill>
                <a:latin typeface="Montserrat Black" pitchFamily="2" charset="-52"/>
              </a:rPr>
              <a:t>=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1B3685"/>
                </a:solidFill>
                <a:latin typeface="Montserrat Black" pitchFamily="2" charset="-52"/>
              </a:rPr>
              <a:t>1,95583 </a:t>
            </a:r>
            <a:r>
              <a:rPr lang="bg-BG" sz="3200" dirty="0" smtClean="0">
                <a:solidFill>
                  <a:srgbClr val="1B3685"/>
                </a:solidFill>
                <a:latin typeface="Montserrat Black" pitchFamily="2" charset="-52"/>
              </a:rPr>
              <a:t>лева</a:t>
            </a:r>
            <a:endParaRPr lang="bg-BG" sz="3200" dirty="0">
              <a:solidFill>
                <a:srgbClr val="1B3685"/>
              </a:solidFill>
              <a:latin typeface="Montserrat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1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580" y="1575604"/>
            <a:ext cx="3702573" cy="418390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>
                <a:solidFill>
                  <a:schemeClr val="bg1"/>
                </a:solidFill>
                <a:latin typeface="Montserrat Black" pitchFamily="2" charset="-52"/>
              </a:rPr>
              <a:t>ОСНОВНИ ПРИНЦИПИ </a:t>
            </a:r>
          </a:p>
        </p:txBody>
      </p:sp>
      <p:sp>
        <p:nvSpPr>
          <p:cNvPr id="2" name="Rectangle 1"/>
          <p:cNvSpPr/>
          <p:nvPr/>
        </p:nvSpPr>
        <p:spPr>
          <a:xfrm>
            <a:off x="936396" y="1844063"/>
            <a:ext cx="8939784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1B3685"/>
                </a:solidFill>
                <a:latin typeface="Montserrat Black" panose="020B0604020202020204" charset="-52"/>
              </a:rPr>
              <a:t>	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B3685"/>
                </a:solidFill>
                <a:latin typeface="Montserrat" panose="020B0604020202020204" charset="-52"/>
              </a:rPr>
              <a:t>Защита на </a:t>
            </a:r>
            <a:r>
              <a:rPr lang="bg-BG" sz="2400" dirty="0">
                <a:solidFill>
                  <a:srgbClr val="1B3685"/>
                </a:solidFill>
                <a:latin typeface="Montserrat" panose="020B0604020202020204" charset="-52"/>
              </a:rPr>
              <a:t>потребителите</a:t>
            </a:r>
            <a:endParaRPr lang="en-US" sz="2400" dirty="0">
              <a:solidFill>
                <a:srgbClr val="1B3685"/>
              </a:solidFill>
              <a:latin typeface="Montserrat" panose="020B0604020202020204" charset="-5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rgbClr val="1B3685"/>
                </a:solidFill>
                <a:latin typeface="Montserrat" panose="020B0604020202020204" charset="-52"/>
              </a:rPr>
              <a:t>Приемственост и автоматично </a:t>
            </a:r>
            <a:r>
              <a:rPr lang="bg-BG" sz="2400" dirty="0" err="1">
                <a:solidFill>
                  <a:srgbClr val="1B3685"/>
                </a:solidFill>
                <a:latin typeface="Montserrat" panose="020B0604020202020204" charset="-52"/>
              </a:rPr>
              <a:t>превалутиране</a:t>
            </a:r>
            <a:endParaRPr lang="en-US" sz="2400" dirty="0">
              <a:solidFill>
                <a:srgbClr val="1B3685"/>
              </a:solidFill>
              <a:latin typeface="Montserrat" panose="020B0604020202020204" charset="-5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rgbClr val="1B3685"/>
                </a:solidFill>
                <a:latin typeface="Montserrat" panose="020B0604020202020204" charset="-52"/>
              </a:rPr>
              <a:t>Икономичност и ефективност</a:t>
            </a:r>
            <a:endParaRPr lang="en-US" sz="2400" dirty="0">
              <a:solidFill>
                <a:srgbClr val="1B3685"/>
              </a:solidFill>
              <a:latin typeface="Montserrat" panose="020B0604020202020204" charset="-5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rgbClr val="1B3685"/>
                </a:solidFill>
                <a:latin typeface="Montserrat" panose="020B0604020202020204" charset="-52"/>
              </a:rPr>
              <a:t>Информираност и прозрачност</a:t>
            </a:r>
          </a:p>
        </p:txBody>
      </p:sp>
    </p:spTree>
    <p:extLst>
      <p:ext uri="{BB962C8B-B14F-4D97-AF65-F5344CB8AC3E}">
        <p14:creationId xmlns:p14="http://schemas.microsoft.com/office/powerpoint/2010/main" val="11565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44752"/>
            <a:ext cx="12192000" cy="541324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" y="507475"/>
            <a:ext cx="2423989" cy="4640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627" y="1763641"/>
            <a:ext cx="4226079" cy="477546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2573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bg-BG" dirty="0" smtClean="0">
                <a:solidFill>
                  <a:schemeClr val="bg1"/>
                </a:solidFill>
                <a:latin typeface="Montserrat Black" pitchFamily="2" charset="-52"/>
              </a:rPr>
              <a:t>ИНВЕСТИЦИОННА ДЕЙНОСТ</a:t>
            </a:r>
            <a:endParaRPr lang="bg-BG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8561"/>
            <a:ext cx="12192000" cy="184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1424775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>
                <a:solidFill>
                  <a:schemeClr val="bg1"/>
                </a:solidFill>
                <a:latin typeface="Montserrat Black" pitchFamily="2" charset="-52"/>
              </a:rPr>
              <a:t>ИНВЕСТИЦИОННА </a:t>
            </a:r>
            <a:r>
              <a:rPr lang="bg-BG" sz="3200" dirty="0" smtClean="0">
                <a:solidFill>
                  <a:schemeClr val="bg1"/>
                </a:solidFill>
                <a:latin typeface="Montserrat Black" pitchFamily="2" charset="-52"/>
              </a:rPr>
              <a:t>ДЕЙНОСТ – ОБЩИ ПРАВИЛА</a:t>
            </a:r>
            <a:endParaRPr lang="bg-BG" sz="32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BD5C2-E9B3-9D66-DF9A-EAF5A43A5C2D}"/>
              </a:ext>
            </a:extLst>
          </p:cNvPr>
          <p:cNvSpPr txBox="1">
            <a:spLocks/>
          </p:cNvSpPr>
          <p:nvPr/>
        </p:nvSpPr>
        <p:spPr>
          <a:xfrm>
            <a:off x="346644" y="1636477"/>
            <a:ext cx="9813471" cy="46007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Автоматично превалутиране на притежаваните безналични финансови </a:t>
            </a: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инструменти</a:t>
            </a:r>
            <a:r>
              <a:rPr lang="en-US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ез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да се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дължат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допълнителни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такси или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комисионни</a:t>
            </a:r>
            <a:r>
              <a:rPr lang="en-US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Промяната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валутата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не е основание за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повишаване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дължимите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инвеститорите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такси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 е необходимо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подписване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нови договори/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други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документи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Инвестиции след датата на въвеждане на еврото - в </a:t>
            </a: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рамките на един месец след датата на въвеждане на </a:t>
            </a: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еврото може </a:t>
            </a: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да се използват  притежаваните парични средства в левове за разплащания и/или инвестиции чрез инвестиционен посредник, управляващо дружество и/или лице, управляващо алтернативни инвестиционни </a:t>
            </a: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фондове.</a:t>
            </a:r>
            <a:endParaRPr lang="en-US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bg-BG" sz="1800" dirty="0">
              <a:solidFill>
                <a:srgbClr val="1B3685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568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1424775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 smtClean="0">
                <a:solidFill>
                  <a:schemeClr val="bg1"/>
                </a:solidFill>
                <a:latin typeface="Montserrat Black" pitchFamily="2" charset="-52"/>
              </a:rPr>
              <a:t>ДВОЙНО ОБОЗНАЧАВАНЕ </a:t>
            </a:r>
            <a:endParaRPr lang="bg-BG" sz="32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BD5C2-E9B3-9D66-DF9A-EAF5A43A5C2D}"/>
              </a:ext>
            </a:extLst>
          </p:cNvPr>
          <p:cNvSpPr txBox="1">
            <a:spLocks/>
          </p:cNvSpPr>
          <p:nvPr/>
        </p:nvSpPr>
        <p:spPr>
          <a:xfrm>
            <a:off x="346644" y="1421742"/>
            <a:ext cx="9813471" cy="4600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 smtClean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Период – от </a:t>
            </a:r>
            <a:r>
              <a:rPr lang="ru-RU" sz="1800" dirty="0" smtClean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1800" dirty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август 2025 г. </a:t>
            </a:r>
            <a:r>
              <a:rPr lang="ru-RU" sz="1800" dirty="0" smtClean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800" dirty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8 август 2026 г</a:t>
            </a:r>
            <a:r>
              <a:rPr lang="ru-RU" sz="1800" dirty="0" smtClean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Какво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комисионните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стойността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предоставяните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инвестиционни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услуги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приложимите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тарифи</a:t>
            </a: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баланса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паричните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средства по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левовите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сметки на клиента,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общата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финансовите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инструменти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клиента,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както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информацията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таксите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разходите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Задължени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лица 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посредници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управляващите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дружества и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лицата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управляващи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алтернативни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инвестиционни</a:t>
            </a:r>
            <a:r>
              <a:rPr lang="ru-RU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фондове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двойно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обозначаване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подлежат само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стойностите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лева, а не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стойности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друга </a:t>
            </a:r>
            <a:r>
              <a:rPr lang="ru-RU" sz="18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валута</a:t>
            </a:r>
            <a:r>
              <a:rPr lang="ru-RU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g-BG" sz="1800" dirty="0" smtClean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Управляващите </a:t>
            </a: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дружества и националните инвестиционни фондове от отворен тип публикуват на интернет страниците си обобщена информация за емисионната стойност и цената на обратно изкупуване на дяловете на колективната инвестиционна схема с двойно </a:t>
            </a:r>
            <a:r>
              <a:rPr lang="bg-BG" sz="18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обозначаване </a:t>
            </a:r>
            <a:r>
              <a:rPr lang="bg-BG" sz="18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паричните стойности в евро и в левове.</a:t>
            </a:r>
            <a:endParaRPr lang="en-US" sz="18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bg-BG" sz="1800" dirty="0">
              <a:solidFill>
                <a:srgbClr val="1B3685"/>
              </a:solidFill>
              <a:latin typeface="Montserrat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2015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7008"/>
          </a:xfrm>
          <a:prstGeom prst="rect">
            <a:avLst/>
          </a:prstGeom>
          <a:solidFill>
            <a:srgbClr val="1B3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6237233"/>
            <a:ext cx="1609344" cy="484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6" y="6408774"/>
            <a:ext cx="1307520" cy="2503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23" y="1424775"/>
            <a:ext cx="3702573" cy="41839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2636" y="294184"/>
            <a:ext cx="10515600" cy="618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bg-BG" sz="3200" dirty="0" smtClean="0">
                <a:solidFill>
                  <a:schemeClr val="bg1"/>
                </a:solidFill>
                <a:latin typeface="Montserrat Black" pitchFamily="2" charset="-52"/>
              </a:rPr>
              <a:t>ПРАВИЛА ЗА ПРЕВАЛУТИРАНЕ И ЗАКРЪГЛЯВАНЕ</a:t>
            </a:r>
            <a:endParaRPr lang="bg-BG" sz="3200" dirty="0">
              <a:solidFill>
                <a:schemeClr val="bg1"/>
              </a:solidFill>
              <a:latin typeface="Montserrat Black" pitchFamily="2" charset="-5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BD5C2-E9B3-9D66-DF9A-EAF5A43A5C2D}"/>
              </a:ext>
            </a:extLst>
          </p:cNvPr>
          <p:cNvSpPr txBox="1">
            <a:spLocks/>
          </p:cNvSpPr>
          <p:nvPr/>
        </p:nvSpPr>
        <p:spPr>
          <a:xfrm>
            <a:off x="346644" y="1316736"/>
            <a:ext cx="9813471" cy="4920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датата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въвеждане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еврото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пазарната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притежаваните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инвеститорите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безналични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финансови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инструменти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деноминирани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български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левове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ще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бъде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автоматично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превалутирана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евро по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официалния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валутен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курс на лева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към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еврото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 при 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спазване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правилата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закръгляване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300" dirty="0" smtClean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Ако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финансовите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инструменти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деноминирани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друга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валута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промяна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няма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бъде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извършена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1300" dirty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 smtClean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ПРАВИЛО ЗА ПРЕВАЛУТИРАНЕ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официален курс 1 евро = 1, 95583 лева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превалутирането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от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левове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евро се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извършва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като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числовата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левове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се раздели на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пълната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числова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стойност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официалния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валутен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курс,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изразен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 шест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цифри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всичките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пет 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знака 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след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запетая. </a:t>
            </a:r>
            <a:endParaRPr lang="ru-RU" sz="1300" dirty="0" smtClean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фициалният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валутен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курс не се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закръглява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или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съкращава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извършването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превалутирането</a:t>
            </a:r>
            <a:endParaRPr lang="ru-RU" sz="1300" dirty="0" smtClean="0">
              <a:solidFill>
                <a:srgbClr val="1B3685"/>
              </a:solidFill>
              <a:latin typeface="Montserrat Ligh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 smtClean="0">
                <a:solidFill>
                  <a:srgbClr val="1B3685"/>
                </a:solidFill>
                <a:latin typeface="Montserrat Black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ОБЩО ПРАВИЛО ЗА ЗАКРЪГЛЯВАНЕ 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получената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при 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превалутирануето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сума 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се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закръглява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втория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знак след 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запетая на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базата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третия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знак след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запетая, 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съответствие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със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следното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правило за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закръгляване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когато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третият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знак след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запетая е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по-малък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от пет,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вторият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знак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след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запетая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остава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непроменен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когато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третият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знак след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запетая е равен на или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по-голям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от пет,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вторият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знак след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десетичната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запетая се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увеличава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1300" dirty="0" err="1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една</a:t>
            </a:r>
            <a:r>
              <a:rPr lang="ru-RU" sz="1300" dirty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единица</a:t>
            </a:r>
            <a:r>
              <a:rPr lang="ru-RU" sz="1300" dirty="0" smtClean="0">
                <a:solidFill>
                  <a:srgbClr val="1B3685"/>
                </a:solidFill>
                <a:latin typeface="Montserrat Light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29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2305</Words>
  <Application>Microsoft Office PowerPoint</Application>
  <PresentationFormat>Widescreen</PresentationFormat>
  <Paragraphs>187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Open Sans</vt:lpstr>
      <vt:lpstr>Arial</vt:lpstr>
      <vt:lpstr>Wingdings</vt:lpstr>
      <vt:lpstr>Roboto</vt:lpstr>
      <vt:lpstr>Times New Roman</vt:lpstr>
      <vt:lpstr>Montserrat Light</vt:lpstr>
      <vt:lpstr>Montserrat</vt:lpstr>
      <vt:lpstr>Calibri</vt:lpstr>
      <vt:lpstr>Montserrat Black</vt:lpstr>
      <vt:lpstr>Calibri Light</vt:lpstr>
      <vt:lpstr>Verdana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ЗАКЛЮЧЕНИЕ И КОНТАКТИ</vt:lpstr>
      <vt:lpstr>PowerPoint Presentation</vt:lpstr>
      <vt:lpstr>PowerPoint Presentation</vt:lpstr>
    </vt:vector>
  </TitlesOfParts>
  <Company>FSC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Raya Avramova</dc:creator>
  <cp:lastModifiedBy>MI</cp:lastModifiedBy>
  <cp:revision>53</cp:revision>
  <dcterms:created xsi:type="dcterms:W3CDTF">2025-07-28T12:07:16Z</dcterms:created>
  <dcterms:modified xsi:type="dcterms:W3CDTF">2025-09-01T13:12:14Z</dcterms:modified>
</cp:coreProperties>
</file>