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1" r:id="rId6"/>
    <p:sldId id="283" r:id="rId7"/>
    <p:sldId id="284" r:id="rId8"/>
    <p:sldId id="257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1"/>
            <p14:sldId id="283"/>
            <p14:sldId id="284"/>
            <p14:sldId id="257"/>
            <p14:sldId id="285"/>
            <p14:sldId id="286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922"/>
    <a:srgbClr val="FF9B45"/>
    <a:srgbClr val="D24726"/>
    <a:srgbClr val="404040"/>
    <a:srgbClr val="DD462F"/>
    <a:srgbClr val="F8CFB6"/>
    <a:srgbClr val="F8CAB6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1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9/1/2025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6E019-8F97-7054-9A19-33D47B8C6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F649D-AA6C-129E-7D44-567B1ECD2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59DA7F-E96C-F929-AA74-D76D752F1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A6077-9928-FF44-6DC4-AEA9DCDBD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9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26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3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0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80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77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52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5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30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7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14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7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82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97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1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98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8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EEBAAA-29B5-4AF5-BC5F-7E580C29002D}" type="datetimeFigureOut">
              <a:rPr lang="en-US" smtClean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7D0E34-2ED7-C114-3986-97F0E07D972A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8702FE-F5DB-EC91-1F61-CEB60CD82D2C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0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63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4324"/>
            <a:ext cx="10515600" cy="1700174"/>
          </a:xfrm>
        </p:spPr>
        <p:txBody>
          <a:bodyPr anchor="ctr" anchorCtr="0">
            <a:normAutofit/>
          </a:bodyPr>
          <a:lstStyle/>
          <a:p>
            <a:pPr algn="ctr"/>
            <a:r>
              <a:rPr lang="bg-BG" sz="4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НАЦИОНАЛЕН ОСИГУРИТЕЛЕН ИНСТИТУТ</a:t>
            </a:r>
            <a:endParaRPr lang="en-US" sz="4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200" y="3631163"/>
            <a:ext cx="10498137" cy="1586204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ВЪВЕЖДАНЕ НА ЕВРОТО </a:t>
            </a: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В РЕПУБЛИКА БЪЛГАРИЯ</a:t>
            </a:r>
            <a:endParaRPr lang="en-US" sz="36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Картина 1">
            <a:extLst>
              <a:ext uri="{FF2B5EF4-FFF2-40B4-BE49-F238E27FC236}">
                <a16:creationId xmlns:a16="http://schemas.microsoft.com/office/drawing/2014/main" id="{9BE61CCB-B654-442F-AFB2-8DA2DFAEFD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5" y="402324"/>
            <a:ext cx="76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832592" cy="640080"/>
          </a:xfrm>
        </p:spPr>
        <p:txBody>
          <a:bodyPr>
            <a:noAutofit/>
          </a:bodyPr>
          <a:lstStyle/>
          <a:p>
            <a:pPr algn="l"/>
            <a:r>
              <a:rPr lang="bg-BG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Какво ще се случи с плащанията от НОИ от 01.01.2026 г.?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198347" cy="4590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3400"/>
              </a:lnSpc>
              <a:spcAft>
                <a:spcPts val="600"/>
              </a:spcAft>
              <a:buNone/>
              <a:defRPr/>
            </a:pPr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Считано от датата на въвеждане на еврото обезщетенията, паричните помощи, пенсиите по част първа от Кодекса за социално осигуряване и добавките към тях ще бъдат автоматично </a:t>
            </a:r>
            <a:r>
              <a:rPr lang="bg-BG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превалутирани</a:t>
            </a:r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 в евро по фиксиран курс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1 евро = 1,95583 лева.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Картина 1">
            <a:extLst>
              <a:ext uri="{FF2B5EF4-FFF2-40B4-BE49-F238E27FC236}">
                <a16:creationId xmlns:a16="http://schemas.microsoft.com/office/drawing/2014/main" id="{2D634F5A-BE5E-4A7C-A73E-DBAFAFDB96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9" y="387096"/>
            <a:ext cx="76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7DD010-733B-A35D-812D-D8F701650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407" y="2038704"/>
            <a:ext cx="6333067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832592" cy="640080"/>
          </a:xfrm>
        </p:spPr>
        <p:txBody>
          <a:bodyPr>
            <a:noAutofit/>
          </a:bodyPr>
          <a:lstStyle/>
          <a:p>
            <a:pPr algn="l"/>
            <a:r>
              <a:rPr lang="bg-BG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Как се прави </a:t>
            </a:r>
            <a:r>
              <a:rPr lang="bg-BG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превалутирането</a:t>
            </a:r>
            <a:r>
              <a:rPr lang="bg-BG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и закръгляването?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198347" cy="4708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lvl="0" indent="0">
              <a:lnSpc>
                <a:spcPts val="3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превалутирането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прилага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пълният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цифров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размер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фиксирания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курс,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изразен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шест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цифри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всичките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пет знака след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десетичната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запетая. 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Закръгляването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сумата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евро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обезщетенията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помощите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пенсиите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добавките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полза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гражданите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Картина 1">
            <a:extLst>
              <a:ext uri="{FF2B5EF4-FFF2-40B4-BE49-F238E27FC236}">
                <a16:creationId xmlns:a16="http://schemas.microsoft.com/office/drawing/2014/main" id="{7FE1812D-69A8-4347-B44B-8FA854032A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9" y="387096"/>
            <a:ext cx="76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FF19C8-8367-0027-6E91-1519799701C6}"/>
              </a:ext>
            </a:extLst>
          </p:cNvPr>
          <p:cNvSpPr txBox="1"/>
          <p:nvPr/>
        </p:nvSpPr>
        <p:spPr>
          <a:xfrm>
            <a:off x="5637245" y="3730823"/>
            <a:ext cx="6097554" cy="11318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Минимален размер на базовата пенсия за осигурителен стаж и възраст</a:t>
            </a:r>
            <a:endParaRPr lang="en-US" sz="18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630,50 лева = 322,37 евро</a:t>
            </a:r>
            <a:endParaRPr lang="en-US" sz="1800" b="1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BD2D93-8A8B-00B9-9D9D-39609AD3DFE9}"/>
              </a:ext>
            </a:extLst>
          </p:cNvPr>
          <p:cNvSpPr txBox="1"/>
          <p:nvPr/>
        </p:nvSpPr>
        <p:spPr>
          <a:xfrm>
            <a:off x="5637245" y="5101001"/>
            <a:ext cx="6097554" cy="11318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Максимален размер на получаваната пенсия    или сбор от пенсии</a:t>
            </a:r>
            <a:endParaRPr lang="en-US" sz="18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3400 лева = 1738,40 евро</a:t>
            </a:r>
            <a:endParaRPr lang="en-US" sz="1800" b="1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928E3-6B38-CBC8-18CB-206C91EDB11D}"/>
              </a:ext>
            </a:extLst>
          </p:cNvPr>
          <p:cNvSpPr txBox="1"/>
          <p:nvPr/>
        </p:nvSpPr>
        <p:spPr>
          <a:xfrm>
            <a:off x="5552836" y="1524708"/>
            <a:ext cx="6097554" cy="1980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Размерът на изплащаните пенсии от държавното обществено осигуряване се запазва, като стойността в лева се </a:t>
            </a:r>
            <a:r>
              <a:rPr lang="bg-BG" sz="1800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превалутира</a:t>
            </a:r>
            <a:r>
              <a:rPr lang="bg-BG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фиксирания курс на лева към еврото. Това ще бъде направено автоматично от Националния осигурителен институт.</a:t>
            </a:r>
            <a:endParaRPr lang="en-US" sz="18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832592" cy="640080"/>
          </a:xfrm>
        </p:spPr>
        <p:txBody>
          <a:bodyPr>
            <a:noAutofit/>
          </a:bodyPr>
          <a:lstStyle/>
          <a:p>
            <a:pPr algn="l"/>
            <a:r>
              <a:rPr lang="bg-BG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Необходими ли са действия от клиентите на НОИ?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7"/>
            <a:ext cx="4935265" cy="4885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lvl="0" indent="0">
              <a:lnSpc>
                <a:spcPts val="3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9pPr>
          </a:lstStyle>
          <a:p>
            <a:pPr marL="36000">
              <a:spcBef>
                <a:spcPts val="600"/>
              </a:spcBef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Не е необходимо клиентите на НОИ:</a:t>
            </a:r>
          </a:p>
          <a:p>
            <a:pPr marL="360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да посещават приемните на института и да подават заявления за </a:t>
            </a:r>
            <a:r>
              <a:rPr lang="bg-BG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превалутиране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на обезщетения, помощи, пенсии и добавки;</a:t>
            </a:r>
          </a:p>
          <a:p>
            <a:pPr marL="360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да разкриват нови платежни сметки в евро в банките или при други доставчици на платежни услуги - всички сметки в левове ще бъдат </a:t>
            </a:r>
            <a:r>
              <a:rPr lang="bg-BG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превалутирани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в евро автоматично и без такси.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Картина 1">
            <a:extLst>
              <a:ext uri="{FF2B5EF4-FFF2-40B4-BE49-F238E27FC236}">
                <a16:creationId xmlns:a16="http://schemas.microsoft.com/office/drawing/2014/main" id="{F6665D22-9F2B-4DAC-9C20-FDCCCAA515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9" y="387096"/>
            <a:ext cx="76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356BB9-3022-416E-A3BE-E91203769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280922"/>
            <a:ext cx="5859190" cy="337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6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642093" cy="640080"/>
          </a:xfrm>
        </p:spPr>
        <p:txBody>
          <a:bodyPr>
            <a:normAutofit/>
          </a:bodyPr>
          <a:lstStyle/>
          <a:p>
            <a:pPr lvl="0" algn="l"/>
            <a:r>
              <a:rPr lang="bg-BG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Банкомат или поща - има ли разлика?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Content Placeholder 17"/>
          <p:cNvSpPr txBox="1">
            <a:spLocks/>
          </p:cNvSpPr>
          <p:nvPr/>
        </p:nvSpPr>
        <p:spPr>
          <a:xfrm>
            <a:off x="600074" y="1533348"/>
            <a:ext cx="3449411" cy="2638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Aft>
                <a:spcPts val="2000"/>
              </a:spcAft>
              <a:buNone/>
            </a:pPr>
            <a:r>
              <a:rPr lang="bg-BG" sz="2000" b="1" dirty="0">
                <a:latin typeface="Arial" panose="020B0604020202020204" pitchFamily="34" charset="0"/>
                <a:cs typeface="Arial" panose="020B0604020202020204" pitchFamily="34" charset="0"/>
              </a:rPr>
              <a:t>От 01.01.2026 г. при теглене в брой чрез машини за самообслужване, включително АТМ (банкомат), ще се разпространяват само евробанкноти.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ontent Placeholder 17"/>
          <p:cNvSpPr txBox="1">
            <a:spLocks/>
          </p:cNvSpPr>
          <p:nvPr/>
        </p:nvSpPr>
        <p:spPr>
          <a:xfrm>
            <a:off x="4320169" y="4171949"/>
            <a:ext cx="3551660" cy="215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Aft>
                <a:spcPts val="2000"/>
              </a:spcAft>
              <a:buNone/>
            </a:pPr>
            <a:r>
              <a:rPr lang="bg-BG" sz="2000" b="1" dirty="0">
                <a:latin typeface="Arial" panose="020B0604020202020204" pitchFamily="34" charset="0"/>
                <a:cs typeface="Arial" panose="020B0604020202020204" pitchFamily="34" charset="0"/>
              </a:rPr>
              <a:t>От 01.01.2026 г. пенсиите и добавките към тях, получавани чрез пощенските станции в страната, ще се изплащат единствено в евро.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ontent Placeholder 17"/>
          <p:cNvSpPr txBox="1">
            <a:spLocks/>
          </p:cNvSpPr>
          <p:nvPr/>
        </p:nvSpPr>
        <p:spPr>
          <a:xfrm>
            <a:off x="8227135" y="1592306"/>
            <a:ext cx="3325566" cy="47315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 algn="ctr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Какво не трябва да правите</a:t>
            </a:r>
          </a:p>
          <a:p>
            <a:pPr marL="36000" algn="ctr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Не предоставяйте лични данни по телефон</a:t>
            </a:r>
          </a:p>
          <a:p>
            <a:pPr marL="36000" algn="ctr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Не подписвайте документи, представени от непознати лица, представящи се за служители на НОИ</a:t>
            </a:r>
          </a:p>
          <a:p>
            <a:pPr marL="36000" algn="ctr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При съмнения за злоупотреба - свържете се с най-близкото поделение на НОИ.</a:t>
            </a:r>
          </a:p>
        </p:txBody>
      </p:sp>
      <p:pic>
        <p:nvPicPr>
          <p:cNvPr id="1026" name="Picture 2" descr="Колко струва да теглиш от банкомат?">
            <a:extLst>
              <a:ext uri="{FF2B5EF4-FFF2-40B4-BE49-F238E27FC236}">
                <a16:creationId xmlns:a16="http://schemas.microsoft.com/office/drawing/2014/main" id="{A4C06106-134B-456C-9F7B-E75D3A7D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4" y="4265071"/>
            <a:ext cx="3219450" cy="214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115C06-4FDB-4263-AC73-6B251E4BF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922" y="1592306"/>
            <a:ext cx="2740155" cy="2218348"/>
          </a:xfrm>
          <a:prstGeom prst="rect">
            <a:avLst/>
          </a:prstGeom>
        </p:spPr>
      </p:pic>
      <p:pic>
        <p:nvPicPr>
          <p:cNvPr id="22" name="Картина 1">
            <a:extLst>
              <a:ext uri="{FF2B5EF4-FFF2-40B4-BE49-F238E27FC236}">
                <a16:creationId xmlns:a16="http://schemas.microsoft.com/office/drawing/2014/main" id="{B8E879BF-216B-437A-B08D-4F13DFDD23B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9" y="387096"/>
            <a:ext cx="76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832592" cy="640080"/>
          </a:xfrm>
        </p:spPr>
        <p:txBody>
          <a:bodyPr>
            <a:noAutofit/>
          </a:bodyPr>
          <a:lstStyle/>
          <a:p>
            <a:pPr algn="l"/>
            <a:r>
              <a:rPr lang="bg-BG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Каква информация ще предоставя НОИ?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1" y="1524707"/>
            <a:ext cx="4011340" cy="4695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lvl="0" indent="0">
              <a:lnSpc>
                <a:spcPts val="3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ts val="3400"/>
              </a:lnSpc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За времето от 1 януари до 31 декември 2026 г. всяко лице има право да получи безплатна информация относно паричната стойност в левове към датата на </a:t>
            </a:r>
            <a:r>
              <a:rPr lang="bg-BG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превалутиране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на неговите обезщетения, парични помощи, пенсии и добавки към тях .</a:t>
            </a:r>
          </a:p>
        </p:txBody>
      </p:sp>
      <p:pic>
        <p:nvPicPr>
          <p:cNvPr id="5" name="Картина 1">
            <a:extLst>
              <a:ext uri="{FF2B5EF4-FFF2-40B4-BE49-F238E27FC236}">
                <a16:creationId xmlns:a16="http://schemas.microsoft.com/office/drawing/2014/main" id="{F6665D22-9F2B-4DAC-9C20-FDCCCAA515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9" y="387096"/>
            <a:ext cx="76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C146F2-DB4A-8508-626F-1F8CB2B7F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135" y="1524707"/>
            <a:ext cx="6903024" cy="469511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44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23E30-8561-D2C2-2FA9-9C27D5709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8A44-DA7D-6392-47F8-85397702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324"/>
            <a:ext cx="10515600" cy="1700174"/>
          </a:xfrm>
        </p:spPr>
        <p:txBody>
          <a:bodyPr anchor="ctr" anchorCtr="0">
            <a:normAutofit/>
          </a:bodyPr>
          <a:lstStyle/>
          <a:p>
            <a:pPr algn="ctr"/>
            <a:r>
              <a:rPr lang="bg-BG" sz="4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НАЦИОНАЛНА КАМПАНИЯ ЗА</a:t>
            </a:r>
            <a:endParaRPr lang="en-US" sz="40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579F8-6629-CCC6-2A0A-11605CAF483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64875" y="2590801"/>
            <a:ext cx="10498137" cy="34554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ВЪВЕЖДАНЕ НА ЕВРОТО </a:t>
            </a: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В РЕПУБЛИКА БЪЛГАРИЯ</a:t>
            </a: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endParaRPr lang="ru-RU" sz="36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2025 г.</a:t>
            </a:r>
            <a:endParaRPr lang="en-US" sz="36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Картина 1">
            <a:extLst>
              <a:ext uri="{FF2B5EF4-FFF2-40B4-BE49-F238E27FC236}">
                <a16:creationId xmlns:a16="http://schemas.microsoft.com/office/drawing/2014/main" id="{FA845B00-680C-18C2-8443-17413A97AB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5" y="402324"/>
            <a:ext cx="76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7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401</Words>
  <Application>Microsoft Office PowerPoint</Application>
  <PresentationFormat>Широк екран</PresentationFormat>
  <Paragraphs>33</Paragraphs>
  <Slides>7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Garamond</vt:lpstr>
      <vt:lpstr>Segoe UI Light</vt:lpstr>
      <vt:lpstr>Organic</vt:lpstr>
      <vt:lpstr>НАЦИОНАЛЕН ОСИГУРИТЕЛЕН ИНСТИТУТ</vt:lpstr>
      <vt:lpstr>Какво ще се случи с плащанията от НОИ от 01.01.2026 г.?</vt:lpstr>
      <vt:lpstr>Как се прави превалутирането и закръгляването?</vt:lpstr>
      <vt:lpstr>Необходими ли са действия от клиентите на НОИ?</vt:lpstr>
      <vt:lpstr>Банкомат или поща - има ли разлика?</vt:lpstr>
      <vt:lpstr>Каква информация ще предоставя НОИ?</vt:lpstr>
      <vt:lpstr>НАЦИОНАЛНА КАМПАНИЯ ЗА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2025-08-28T14:45:58Z</dcterms:created>
  <dcterms:modified xsi:type="dcterms:W3CDTF">2025-09-01T05:37:41Z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